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83"/>
  </p:notesMasterIdLst>
  <p:sldIdLst>
    <p:sldId id="277" r:id="rId2"/>
    <p:sldId id="858" r:id="rId3"/>
    <p:sldId id="875" r:id="rId4"/>
    <p:sldId id="778" r:id="rId5"/>
    <p:sldId id="779" r:id="rId6"/>
    <p:sldId id="783" r:id="rId7"/>
    <p:sldId id="780" r:id="rId8"/>
    <p:sldId id="784" r:id="rId9"/>
    <p:sldId id="785" r:id="rId10"/>
    <p:sldId id="615" r:id="rId11"/>
    <p:sldId id="786" r:id="rId12"/>
    <p:sldId id="790" r:id="rId13"/>
    <p:sldId id="873" r:id="rId14"/>
    <p:sldId id="853" r:id="rId15"/>
    <p:sldId id="788" r:id="rId16"/>
    <p:sldId id="789" r:id="rId17"/>
    <p:sldId id="846" r:id="rId18"/>
    <p:sldId id="791" r:id="rId19"/>
    <p:sldId id="792" r:id="rId20"/>
    <p:sldId id="824" r:id="rId21"/>
    <p:sldId id="890" r:id="rId22"/>
    <p:sldId id="891" r:id="rId23"/>
    <p:sldId id="892" r:id="rId24"/>
    <p:sldId id="893" r:id="rId25"/>
    <p:sldId id="793" r:id="rId26"/>
    <p:sldId id="794" r:id="rId27"/>
    <p:sldId id="848" r:id="rId28"/>
    <p:sldId id="844" r:id="rId29"/>
    <p:sldId id="795" r:id="rId30"/>
    <p:sldId id="798" r:id="rId31"/>
    <p:sldId id="849" r:id="rId32"/>
    <p:sldId id="850" r:id="rId33"/>
    <p:sldId id="851" r:id="rId34"/>
    <p:sldId id="845" r:id="rId35"/>
    <p:sldId id="660" r:id="rId36"/>
    <p:sldId id="833" r:id="rId37"/>
    <p:sldId id="799" r:id="rId38"/>
    <p:sldId id="822" r:id="rId39"/>
    <p:sldId id="823" r:id="rId40"/>
    <p:sldId id="801" r:id="rId41"/>
    <p:sldId id="874" r:id="rId42"/>
    <p:sldId id="808" r:id="rId43"/>
    <p:sldId id="810" r:id="rId44"/>
    <p:sldId id="809" r:id="rId45"/>
    <p:sldId id="855" r:id="rId46"/>
    <p:sldId id="880" r:id="rId47"/>
    <p:sldId id="881" r:id="rId48"/>
    <p:sldId id="639" r:id="rId49"/>
    <p:sldId id="640" r:id="rId50"/>
    <p:sldId id="732" r:id="rId51"/>
    <p:sldId id="854" r:id="rId52"/>
    <p:sldId id="811" r:id="rId53"/>
    <p:sldId id="839" r:id="rId54"/>
    <p:sldId id="802" r:id="rId55"/>
    <p:sldId id="803" r:id="rId56"/>
    <p:sldId id="806" r:id="rId57"/>
    <p:sldId id="762" r:id="rId58"/>
    <p:sldId id="821" r:id="rId59"/>
    <p:sldId id="807" r:id="rId60"/>
    <p:sldId id="804" r:id="rId61"/>
    <p:sldId id="817" r:id="rId62"/>
    <p:sldId id="816" r:id="rId63"/>
    <p:sldId id="818" r:id="rId64"/>
    <p:sldId id="819" r:id="rId65"/>
    <p:sldId id="820" r:id="rId66"/>
    <p:sldId id="876" r:id="rId67"/>
    <p:sldId id="864" r:id="rId68"/>
    <p:sldId id="863" r:id="rId69"/>
    <p:sldId id="871" r:id="rId70"/>
    <p:sldId id="872" r:id="rId71"/>
    <p:sldId id="870" r:id="rId72"/>
    <p:sldId id="867" r:id="rId73"/>
    <p:sldId id="865" r:id="rId74"/>
    <p:sldId id="877" r:id="rId75"/>
    <p:sldId id="842" r:id="rId76"/>
    <p:sldId id="841" r:id="rId77"/>
    <p:sldId id="836" r:id="rId78"/>
    <p:sldId id="879" r:id="rId79"/>
    <p:sldId id="884" r:id="rId80"/>
    <p:sldId id="835" r:id="rId81"/>
    <p:sldId id="609" r:id="rId82"/>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75"/>
    <p:restoredTop sz="86233"/>
  </p:normalViewPr>
  <p:slideViewPr>
    <p:cSldViewPr>
      <p:cViewPr varScale="1">
        <p:scale>
          <a:sx n="104" d="100"/>
          <a:sy n="104" d="100"/>
        </p:scale>
        <p:origin x="1784" y="200"/>
      </p:cViewPr>
      <p:guideLst>
        <p:guide orient="horz" pos="2160"/>
        <p:guide pos="2880"/>
      </p:guideLst>
    </p:cSldViewPr>
  </p:slideViewPr>
  <p:outlineViewPr>
    <p:cViewPr>
      <p:scale>
        <a:sx n="33" d="100"/>
        <a:sy n="33" d="100"/>
      </p:scale>
      <p:origin x="0" y="-22104"/>
    </p:cViewPr>
  </p:outlineViewPr>
  <p:notesTextViewPr>
    <p:cViewPr>
      <p:scale>
        <a:sx n="100" d="100"/>
        <a:sy n="100" d="100"/>
      </p:scale>
      <p:origin x="0" y="0"/>
    </p:cViewPr>
  </p:notesTextViewPr>
  <p:sorterViewPr>
    <p:cViewPr>
      <p:scale>
        <a:sx n="63" d="100"/>
        <a:sy n="63" d="100"/>
      </p:scale>
      <p:origin x="0" y="27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25EC0A8E-A443-2397-5BB8-BC12FF9A207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3" name="日付プレースホルダ 2">
            <a:extLst>
              <a:ext uri="{FF2B5EF4-FFF2-40B4-BE49-F238E27FC236}">
                <a16:creationId xmlns:a16="http://schemas.microsoft.com/office/drawing/2014/main" id="{6D8627BE-D180-057B-CBF0-8FBC29AAD52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E966FB5-5800-3040-9B0C-269F3A07FAEE}" type="datetime1">
              <a:rPr lang="ja-JP" altLang="en-US"/>
              <a:pPr>
                <a:defRPr/>
              </a:pPr>
              <a:t>2026/6/17</a:t>
            </a:fld>
            <a:endParaRPr lang="ja-JP" altLang="en-US"/>
          </a:p>
        </p:txBody>
      </p:sp>
      <p:sp>
        <p:nvSpPr>
          <p:cNvPr id="4" name="スライド イメージ プレースホルダ 3">
            <a:extLst>
              <a:ext uri="{FF2B5EF4-FFF2-40B4-BE49-F238E27FC236}">
                <a16:creationId xmlns:a16="http://schemas.microsoft.com/office/drawing/2014/main" id="{8D416C6C-8D5D-AC55-8FE2-4FA2B09F3DB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9F748BCF-A1F9-7EE6-48EE-73C48A91889D}"/>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29118B0B-4FFA-1D95-3422-01AA1A090CF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C962ED7E-620F-46B5-A8B2-1860E14DCE1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E5E8C11-238F-EC48-9B64-D1EEA0CC494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ＭＳ Ｐゴシック" pitchFamily="-110" charset="-128"/>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スライド イメージ プレースホルダ 1">
            <a:extLst>
              <a:ext uri="{FF2B5EF4-FFF2-40B4-BE49-F238E27FC236}">
                <a16:creationId xmlns:a16="http://schemas.microsoft.com/office/drawing/2014/main" id="{6B842DD5-1376-81F8-1657-75331BE62A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ノート プレースホルダ 2">
            <a:extLst>
              <a:ext uri="{FF2B5EF4-FFF2-40B4-BE49-F238E27FC236}">
                <a16:creationId xmlns:a16="http://schemas.microsoft.com/office/drawing/2014/main" id="{2C1094B4-24FD-FF5B-874E-C8A2D0210D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a:p>
        </p:txBody>
      </p:sp>
      <p:sp>
        <p:nvSpPr>
          <p:cNvPr id="15363" name="スライド番号プレースホルダ 3">
            <a:extLst>
              <a:ext uri="{FF2B5EF4-FFF2-40B4-BE49-F238E27FC236}">
                <a16:creationId xmlns:a16="http://schemas.microsoft.com/office/drawing/2014/main" id="{08718FE0-1729-88D8-553F-9FA7D9FE56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A1FDC28C-E89D-E64C-B088-65395EC7A599}" type="slidenum">
              <a:rPr lang="ja-JP" altLang="en-US" smtClean="0">
                <a:latin typeface="Calibri" panose="020F0502020204030204" pitchFamily="34" charset="0"/>
              </a:rPr>
              <a:pPr/>
              <a:t>1</a:t>
            </a:fld>
            <a:endParaRPr lang="ja-JP"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スライド イメージ プレースホルダー 1">
            <a:extLst>
              <a:ext uri="{FF2B5EF4-FFF2-40B4-BE49-F238E27FC236}">
                <a16:creationId xmlns:a16="http://schemas.microsoft.com/office/drawing/2014/main" id="{89BAA20B-90B1-2371-576E-D939955DC9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ノート プレースホルダー 2">
            <a:extLst>
              <a:ext uri="{FF2B5EF4-FFF2-40B4-BE49-F238E27FC236}">
                <a16:creationId xmlns:a16="http://schemas.microsoft.com/office/drawing/2014/main" id="{5B421061-2C0C-F711-E1E4-D05936201B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latin typeface="Century" panose="02040604050505020304" pitchFamily="18" charset="0"/>
                <a:ea typeface="ＭＳ 明朝" panose="02020609040205080304" pitchFamily="49" charset="-128"/>
              </a:rPr>
              <a:t>これはウサギの耳の血管です．ウサギがタバコを吸い始めて３０秒すると，血管がちじんで全く見えなくなってるね．血が流れていないってことなんだね．</a:t>
            </a:r>
          </a:p>
          <a:p>
            <a:pPr algn="just" eaLnBrk="1" hangingPunct="1"/>
            <a:r>
              <a:rPr lang="ja-JP" altLang="en-US">
                <a:latin typeface="Century" panose="02040604050505020304" pitchFamily="18" charset="0"/>
                <a:ea typeface="ＭＳ 明朝" panose="02020609040205080304" pitchFamily="49" charset="-128"/>
              </a:rPr>
              <a:t>止めるとまた少しずつ血管が太くなって，３分後にようやく元に戻っているね．こんなことを繰り返していると血流の再開もおぼつかなくなります．</a:t>
            </a:r>
          </a:p>
          <a:p>
            <a:pPr algn="just" eaLnBrk="1" hangingPunct="1"/>
            <a:r>
              <a:rPr lang="ja-JP" altLang="en-US">
                <a:latin typeface="Century" panose="02040604050505020304" pitchFamily="18" charset="0"/>
                <a:ea typeface="ＭＳ 明朝" panose="02020609040205080304" pitchFamily="49" charset="-128"/>
              </a:rPr>
              <a:t>こんな風に血管がちじんで血液が流れないと体中の組織は栄養不足になってしまうね．頭に血が行かなければ頭は働かなくなってしまうし，臓に血が行かなければ心臓は動かなくなってしまうね．</a:t>
            </a:r>
          </a:p>
          <a:p>
            <a:endParaRPr lang="ja-JP" altLang="en-US"/>
          </a:p>
        </p:txBody>
      </p:sp>
      <p:sp>
        <p:nvSpPr>
          <p:cNvPr id="41987" name="スライド番号プレースホルダー 3">
            <a:extLst>
              <a:ext uri="{FF2B5EF4-FFF2-40B4-BE49-F238E27FC236}">
                <a16:creationId xmlns:a16="http://schemas.microsoft.com/office/drawing/2014/main" id="{264594AD-0FEC-F6D0-1490-CBABAD2AA1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64574F8-22BF-8F46-8F93-55D9553BC20A}" type="slidenum">
              <a:rPr lang="ja-JP" altLang="en-US" smtClean="0">
                <a:latin typeface="Calibri" panose="020F0502020204030204" pitchFamily="34" charset="0"/>
              </a:rPr>
              <a:pPr/>
              <a:t>18</a:t>
            </a:fld>
            <a:endParaRPr lang="ja-JP"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ー 1">
            <a:extLst>
              <a:ext uri="{FF2B5EF4-FFF2-40B4-BE49-F238E27FC236}">
                <a16:creationId xmlns:a16="http://schemas.microsoft.com/office/drawing/2014/main" id="{0A47F15A-8B87-54B3-829D-1A7267D6AD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ノート プレースホルダー 2">
            <a:extLst>
              <a:ext uri="{FF2B5EF4-FFF2-40B4-BE49-F238E27FC236}">
                <a16:creationId xmlns:a16="http://schemas.microsoft.com/office/drawing/2014/main" id="{B4C7F610-864D-734D-8EB4-D0ED1A04AA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entury" panose="02040604050505020304" pitchFamily="18" charset="0"/>
                <a:ea typeface="ＭＳ 明朝" panose="02020609040205080304" pitchFamily="49" charset="-128"/>
              </a:rPr>
              <a:t>心臓を栄養している血管が縮んでいき酸素不足の状態が長く続くと，将来，狭心症や心筋梗塞発症の危険性が高まります．狭心症とは心筋の血流が一時的に減少して引き起こされ，心筋梗塞とは心筋が壊死して心臓の働きが悪くなり死亡することもあります．壊死とは，生体において一部の細胞や組織の死を意味します．</a:t>
            </a:r>
          </a:p>
          <a:p>
            <a:endParaRPr lang="ja-JP" altLang="en-US"/>
          </a:p>
        </p:txBody>
      </p:sp>
      <p:sp>
        <p:nvSpPr>
          <p:cNvPr id="44035" name="スライド番号プレースホルダー 3">
            <a:extLst>
              <a:ext uri="{FF2B5EF4-FFF2-40B4-BE49-F238E27FC236}">
                <a16:creationId xmlns:a16="http://schemas.microsoft.com/office/drawing/2014/main" id="{ABB47BBE-41C6-122B-419D-FD22C04688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D756924F-BDB4-664B-BD72-25104E33458A}" type="slidenum">
              <a:rPr lang="ja-JP" altLang="en-US" smtClean="0">
                <a:latin typeface="Calibri" panose="020F0502020204030204" pitchFamily="34" charset="0"/>
              </a:rPr>
              <a:pPr/>
              <a:t>19</a:t>
            </a:fld>
            <a:endParaRPr lang="ja-JP"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ー 1">
            <a:extLst>
              <a:ext uri="{FF2B5EF4-FFF2-40B4-BE49-F238E27FC236}">
                <a16:creationId xmlns:a16="http://schemas.microsoft.com/office/drawing/2014/main" id="{0645FDEE-41FA-B162-3B08-F9799B56B3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ノート プレースホルダー 2">
            <a:extLst>
              <a:ext uri="{FF2B5EF4-FFF2-40B4-BE49-F238E27FC236}">
                <a16:creationId xmlns:a16="http://schemas.microsoft.com/office/drawing/2014/main" id="{FCF1932C-F469-9339-6C1B-B3CAA9B3A3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a:latin typeface="ＤＦＰ太丸ゴシック体" pitchFamily="2" charset="-128"/>
                <a:ea typeface="ＤＦＰ太丸ゴシック体" pitchFamily="2" charset="-128"/>
              </a:rPr>
              <a:t> タバコを吸うと“ニコチン依存症”になってしまうことを知らない人は，いないだろうと思います．そして，ニコチン依存症になると，一生タバコを吸い続けなければ生活できなくなる，つまり一生タバコをやめられなくなる危険性が大きい事も知っているはずです． ニコチンは人間に快楽や快感をもたらす“ドパミン”という物質を脳に放出させる効果があります．タバコを吸ってニコチンが体内にある間はドパミンが放出され気分が良くなるのですが，ニコチンが切れたとたん気分が悪くなります．これが喫煙者の感じる“イライラ”の正体で，このイライラを解消するために，タバコを吸い続けなければならなくなってしまうわけです． </a:t>
            </a:r>
          </a:p>
          <a:p>
            <a:endParaRPr lang="ja-JP" altLang="en-US" sz="1400">
              <a:latin typeface="ＤＦＰ太丸ゴシック体" pitchFamily="2" charset="-128"/>
              <a:ea typeface="ＤＦＰ太丸ゴシック体" pitchFamily="2" charset="-128"/>
            </a:endParaRPr>
          </a:p>
        </p:txBody>
      </p:sp>
      <p:sp>
        <p:nvSpPr>
          <p:cNvPr id="46083" name="スライド番号プレースホルダー 3">
            <a:extLst>
              <a:ext uri="{FF2B5EF4-FFF2-40B4-BE49-F238E27FC236}">
                <a16:creationId xmlns:a16="http://schemas.microsoft.com/office/drawing/2014/main" id="{E72E22DE-D90C-1AC9-E937-A7FB7B67CA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4F828702-428E-274A-B2D0-F140989F0EBB}" type="slidenum">
              <a:rPr lang="ja-JP" altLang="en-US" smtClean="0">
                <a:latin typeface="Calibri" panose="020F0502020204030204" pitchFamily="34" charset="0"/>
              </a:rPr>
              <a:pPr/>
              <a:t>20</a:t>
            </a:fld>
            <a:endParaRPr lang="ja-JP"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ー 1">
            <a:extLst>
              <a:ext uri="{FF2B5EF4-FFF2-40B4-BE49-F238E27FC236}">
                <a16:creationId xmlns:a16="http://schemas.microsoft.com/office/drawing/2014/main" id="{C570E3F2-BA01-EF06-0765-D6480F1BB6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ノート プレースホルダー 2">
            <a:extLst>
              <a:ext uri="{FF2B5EF4-FFF2-40B4-BE49-F238E27FC236}">
                <a16:creationId xmlns:a16="http://schemas.microsoft.com/office/drawing/2014/main" id="{06AFA474-46E4-F387-8A53-8422D179D3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rgbClr val="333333"/>
                </a:solidFill>
                <a:latin typeface="inherit"/>
              </a:rPr>
              <a:t>ネット依存（ゲーム依存、スマホ依存）も、始まりはちょっとしたきっかけです。インターネットやゲームは日常生活において当たり前に存在するものであるため、きっかけとなる場面はたくさんあります（進学にあたりスマホを買ってもらった、友達に一緒にやろうと誘われたなど）。後に依存症になる方も最初は遊びの範囲でネットやゲームをやっています。しかし段々とゲームに費やす時間が増えていき、それに伴い何らかの問題（対人的・経済的・身体的・精神的な問題）が生じます。健全なユーザーであればこの時点でゲームを控えることができますが、一部の人はそれができずに昼夜逆転したり他の予定を蔑ろにしてまでゲームを継続します。この一部の人の脳にはある変化が起きています。</a:t>
            </a:r>
          </a:p>
          <a:p>
            <a:br>
              <a:rPr lang="ja-JP" altLang="en-US"/>
            </a:br>
            <a:endParaRPr lang="ja-JP" altLang="en-US"/>
          </a:p>
        </p:txBody>
      </p:sp>
      <p:sp>
        <p:nvSpPr>
          <p:cNvPr id="48131" name="スライド番号プレースホルダー 3">
            <a:extLst>
              <a:ext uri="{FF2B5EF4-FFF2-40B4-BE49-F238E27FC236}">
                <a16:creationId xmlns:a16="http://schemas.microsoft.com/office/drawing/2014/main" id="{B5DA43B7-061C-B96A-0B3A-AF1EA8230E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91B811A4-1A21-AE4E-9316-9588806F7EAC}" type="slidenum">
              <a:rPr lang="ja-JP" altLang="en-US" smtClean="0">
                <a:latin typeface="Calibri" panose="020F0502020204030204" pitchFamily="34" charset="0"/>
              </a:rPr>
              <a:pPr/>
              <a:t>21</a:t>
            </a:fld>
            <a:endParaRPr lang="ja-JP"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ー 1">
            <a:extLst>
              <a:ext uri="{FF2B5EF4-FFF2-40B4-BE49-F238E27FC236}">
                <a16:creationId xmlns:a16="http://schemas.microsoft.com/office/drawing/2014/main" id="{8AD03DEB-0D36-F35F-CDA0-751B4A0225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ノート プレースホルダー 2">
            <a:extLst>
              <a:ext uri="{FF2B5EF4-FFF2-40B4-BE49-F238E27FC236}">
                <a16:creationId xmlns:a16="http://schemas.microsoft.com/office/drawing/2014/main" id="{8C625793-509D-5575-1787-703EBF2601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0179" name="スライド番号プレースホルダー 3">
            <a:extLst>
              <a:ext uri="{FF2B5EF4-FFF2-40B4-BE49-F238E27FC236}">
                <a16:creationId xmlns:a16="http://schemas.microsoft.com/office/drawing/2014/main" id="{D74D215E-F8B1-9202-B9D9-49A9835AA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4E814C1C-9D1C-2840-BFE2-82651D44436F}" type="slidenum">
              <a:rPr lang="ja-JP" altLang="en-US" smtClean="0">
                <a:latin typeface="Calibri" panose="020F0502020204030204" pitchFamily="34" charset="0"/>
              </a:rPr>
              <a:pPr/>
              <a:t>22</a:t>
            </a:fld>
            <a:endParaRPr lang="ja-JP"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ー 1">
            <a:extLst>
              <a:ext uri="{FF2B5EF4-FFF2-40B4-BE49-F238E27FC236}">
                <a16:creationId xmlns:a16="http://schemas.microsoft.com/office/drawing/2014/main" id="{235AED42-F788-B105-4E40-ABEFCE5402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ノート プレースホルダー 2">
            <a:extLst>
              <a:ext uri="{FF2B5EF4-FFF2-40B4-BE49-F238E27FC236}">
                <a16:creationId xmlns:a16="http://schemas.microsoft.com/office/drawing/2014/main" id="{262A0F8D-9FA5-827E-FD69-D769F23B90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2227" name="スライド番号プレースホルダー 3">
            <a:extLst>
              <a:ext uri="{FF2B5EF4-FFF2-40B4-BE49-F238E27FC236}">
                <a16:creationId xmlns:a16="http://schemas.microsoft.com/office/drawing/2014/main" id="{C1600A3C-0DCA-2A11-D6D8-390EF0988E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D3E5CC79-37B3-3548-BB48-39AB32EC6C7C}" type="slidenum">
              <a:rPr lang="ja-JP" altLang="en-US" smtClean="0">
                <a:latin typeface="Calibri" panose="020F0502020204030204" pitchFamily="34" charset="0"/>
              </a:rPr>
              <a:pPr/>
              <a:t>23</a:t>
            </a:fld>
            <a:endParaRPr lang="ja-JP"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ー 1">
            <a:extLst>
              <a:ext uri="{FF2B5EF4-FFF2-40B4-BE49-F238E27FC236}">
                <a16:creationId xmlns:a16="http://schemas.microsoft.com/office/drawing/2014/main" id="{C6DE3F91-A986-B11F-336F-E0C87AEB1F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ノート プレースホルダー 2">
            <a:extLst>
              <a:ext uri="{FF2B5EF4-FFF2-40B4-BE49-F238E27FC236}">
                <a16:creationId xmlns:a16="http://schemas.microsoft.com/office/drawing/2014/main" id="{03DB9EA6-9145-0005-2033-F658C30FFA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4275" name="スライド番号プレースホルダー 3">
            <a:extLst>
              <a:ext uri="{FF2B5EF4-FFF2-40B4-BE49-F238E27FC236}">
                <a16:creationId xmlns:a16="http://schemas.microsoft.com/office/drawing/2014/main" id="{4C429C4B-B164-7720-483B-035FC5093D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E39ED20-189C-6D4F-B61C-5552A9729748}" type="slidenum">
              <a:rPr lang="ja-JP" altLang="en-US" smtClean="0">
                <a:latin typeface="Calibri" panose="020F0502020204030204" pitchFamily="34" charset="0"/>
              </a:rPr>
              <a:pPr/>
              <a:t>24</a:t>
            </a:fld>
            <a:endParaRPr lang="ja-JP"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ー 1">
            <a:extLst>
              <a:ext uri="{FF2B5EF4-FFF2-40B4-BE49-F238E27FC236}">
                <a16:creationId xmlns:a16="http://schemas.microsoft.com/office/drawing/2014/main" id="{0AF0BBB2-6340-4847-7BF7-74B8733FFA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ノート プレースホルダー 2">
            <a:extLst>
              <a:ext uri="{FF2B5EF4-FFF2-40B4-BE49-F238E27FC236}">
                <a16:creationId xmlns:a16="http://schemas.microsoft.com/office/drawing/2014/main" id="{50756EE6-AA92-E884-D385-FC8CC8EE2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ea typeface="ＭＳ Ｐ明朝" panose="02020600040205080304" pitchFamily="18" charset="-128"/>
              </a:rPr>
              <a:t>タールは，有機物質の熱分解によって得られる粘りけのある黒から褐色の油状の液体です．</a:t>
            </a:r>
            <a:r>
              <a:rPr lang="ja-JP" altLang="en-US">
                <a:latin typeface="Century" panose="02040604050505020304" pitchFamily="18" charset="0"/>
                <a:ea typeface="ＭＳ 明朝" panose="02020609040205080304" pitchFamily="49" charset="-128"/>
              </a:rPr>
              <a:t>このタールには強い発がん性があります．タバコの煙にいつも曝されている肺が，まずタールの餌食になります．</a:t>
            </a:r>
          </a:p>
          <a:p>
            <a:pPr eaLnBrk="1" hangingPunct="1"/>
            <a:endParaRPr lang="ja-JP" altLang="en-US">
              <a:ea typeface="ＭＳ Ｐ明朝" panose="02020600040205080304" pitchFamily="18" charset="-128"/>
            </a:endParaRPr>
          </a:p>
          <a:p>
            <a:endParaRPr lang="ja-JP" altLang="en-US"/>
          </a:p>
        </p:txBody>
      </p:sp>
      <p:sp>
        <p:nvSpPr>
          <p:cNvPr id="56323" name="スライド番号プレースホルダー 3">
            <a:extLst>
              <a:ext uri="{FF2B5EF4-FFF2-40B4-BE49-F238E27FC236}">
                <a16:creationId xmlns:a16="http://schemas.microsoft.com/office/drawing/2014/main" id="{6C6654C3-23F3-07C7-1BDB-D178E9EC79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A8D9826D-B5C9-2E42-8C35-9673E4F01081}" type="slidenum">
              <a:rPr lang="ja-JP" altLang="en-US" smtClean="0">
                <a:latin typeface="Calibri" panose="020F0502020204030204" pitchFamily="34" charset="0"/>
              </a:rPr>
              <a:pPr/>
              <a:t>25</a:t>
            </a:fld>
            <a:endParaRPr lang="ja-JP"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ー 1">
            <a:extLst>
              <a:ext uri="{FF2B5EF4-FFF2-40B4-BE49-F238E27FC236}">
                <a16:creationId xmlns:a16="http://schemas.microsoft.com/office/drawing/2014/main" id="{97F85D08-FD99-D7D3-F26F-ECDE204BA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ノート プレースホルダー 2">
            <a:extLst>
              <a:ext uri="{FF2B5EF4-FFF2-40B4-BE49-F238E27FC236}">
                <a16:creationId xmlns:a16="http://schemas.microsoft.com/office/drawing/2014/main" id="{FAF26DE2-907F-077F-5F95-C7B1C9ED94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Century" panose="02040604050505020304" pitchFamily="18" charset="0"/>
                <a:ea typeface="ＭＳ 明朝" panose="02020609040205080304" pitchFamily="49" charset="-128"/>
              </a:rPr>
              <a:t>二つの肺を比べてみましょう．左はタバコを吸わない人の肺で，全体に白くてきれいだね．それに比べて右側のタバコを吸う人の肺はタールのために真っ黒になってるね．ここからがんが発生しています．呼吸機能も低下します．</a:t>
            </a:r>
            <a:endParaRPr lang="ja-JP" altLang="en-US">
              <a:ea typeface="ＭＳ Ｐ明朝" panose="02020600040205080304" pitchFamily="18" charset="-128"/>
            </a:endParaRPr>
          </a:p>
        </p:txBody>
      </p:sp>
      <p:sp>
        <p:nvSpPr>
          <p:cNvPr id="58371" name="スライド番号プレースホルダー 3">
            <a:extLst>
              <a:ext uri="{FF2B5EF4-FFF2-40B4-BE49-F238E27FC236}">
                <a16:creationId xmlns:a16="http://schemas.microsoft.com/office/drawing/2014/main" id="{5A07853D-FEA1-C151-7FEC-A629D3AC14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9D2834C2-D62A-1643-B5D5-0A67B828EEFB}" type="slidenum">
              <a:rPr lang="ja-JP" altLang="en-US" smtClean="0">
                <a:latin typeface="Calibri" panose="020F0502020204030204" pitchFamily="34" charset="0"/>
              </a:rPr>
              <a:pPr/>
              <a:t>26</a:t>
            </a:fld>
            <a:endParaRPr lang="ja-JP"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ー 1">
            <a:extLst>
              <a:ext uri="{FF2B5EF4-FFF2-40B4-BE49-F238E27FC236}">
                <a16:creationId xmlns:a16="http://schemas.microsoft.com/office/drawing/2014/main" id="{20C845B2-8194-F1FF-7F6A-86A4FDE53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ノート プレースホルダー 2">
            <a:extLst>
              <a:ext uri="{FF2B5EF4-FFF2-40B4-BE49-F238E27FC236}">
                <a16:creationId xmlns:a16="http://schemas.microsoft.com/office/drawing/2014/main" id="{7C06C183-F95E-D60F-0089-B057F35FB4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a:latin typeface="ＤＦＰ太丸ゴシック体" pitchFamily="2" charset="-128"/>
                <a:ea typeface="ＤＦＰ太丸ゴシック体" pitchFamily="2" charset="-128"/>
              </a:rPr>
              <a:t>１５歳までにタバコを吸い始めて，吸い続ければ，６０歳で肺がんで死亡する確率はタバコを吸わない人の３０倍です．</a:t>
            </a:r>
          </a:p>
        </p:txBody>
      </p:sp>
      <p:sp>
        <p:nvSpPr>
          <p:cNvPr id="60419" name="スライド番号プレースホルダー 3">
            <a:extLst>
              <a:ext uri="{FF2B5EF4-FFF2-40B4-BE49-F238E27FC236}">
                <a16:creationId xmlns:a16="http://schemas.microsoft.com/office/drawing/2014/main" id="{9A5D64BF-B194-CC5A-E50D-19C47AB3C4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8DDFD503-35A7-564C-94D8-1BAF23C01468}" type="slidenum">
              <a:rPr lang="ja-JP" altLang="en-US" smtClean="0">
                <a:latin typeface="Calibri" panose="020F0502020204030204" pitchFamily="34" charset="0"/>
              </a:rPr>
              <a:pPr/>
              <a:t>27</a:t>
            </a:fld>
            <a:endParaRPr lang="ja-JP"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ー 1">
            <a:extLst>
              <a:ext uri="{FF2B5EF4-FFF2-40B4-BE49-F238E27FC236}">
                <a16:creationId xmlns:a16="http://schemas.microsoft.com/office/drawing/2014/main" id="{EEFD1F3D-DFBA-2B9C-1FCB-49270ED230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ノート プレースホルダー 2">
            <a:extLst>
              <a:ext uri="{FF2B5EF4-FFF2-40B4-BE49-F238E27FC236}">
                <a16:creationId xmlns:a16="http://schemas.microsoft.com/office/drawing/2014/main" id="{377EBC27-BADE-C446-9091-51E0E32A30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ＤＦＰ太丸ゴシック体" pitchFamily="2" charset="-128"/>
                <a:ea typeface="ＤＦＰ太丸ゴシック体" pitchFamily="2" charset="-128"/>
              </a:rPr>
              <a:t>タバコは古くからアメリカインディアンが吸っていて，</a:t>
            </a:r>
            <a:r>
              <a:rPr lang="en-US" altLang="ja-JP">
                <a:latin typeface="ＤＦＰ太丸ゴシック体" pitchFamily="2" charset="-128"/>
                <a:ea typeface="ＤＦＰ太丸ゴシック体" pitchFamily="2" charset="-128"/>
              </a:rPr>
              <a:t>1492</a:t>
            </a:r>
            <a:r>
              <a:rPr lang="ja-JP" altLang="en-US">
                <a:latin typeface="ＤＦＰ太丸ゴシック体" pitchFamily="2" charset="-128"/>
                <a:ea typeface="ＤＦＰ太丸ゴシック体" pitchFamily="2" charset="-128"/>
              </a:rPr>
              <a:t>年アメリカ大陸を発見したコロンブスがヨーロッパへ持ち帰り，日本へは南方から鉄砲とともに入ってきました．</a:t>
            </a:r>
            <a:endParaRPr lang="en-US" altLang="ja-JP">
              <a:latin typeface="ＤＦＰ太丸ゴシック体" pitchFamily="2" charset="-128"/>
              <a:ea typeface="ＤＦＰ太丸ゴシック体" pitchFamily="2" charset="-128"/>
            </a:endParaRPr>
          </a:p>
          <a:p>
            <a:r>
              <a:rPr lang="ja-JP" altLang="en-US">
                <a:latin typeface="ＤＦＰ太丸ゴシック体" pitchFamily="2" charset="-128"/>
                <a:ea typeface="ＤＦＰ太丸ゴシック体" pitchFamily="2" charset="-128"/>
              </a:rPr>
              <a:t>ザビエル　初めて日本にキリスト教を広めた</a:t>
            </a:r>
          </a:p>
          <a:p>
            <a:endParaRPr lang="ja-JP" altLang="en-US">
              <a:latin typeface="ＤＦＰ太丸ゴシック体" pitchFamily="2" charset="-128"/>
              <a:ea typeface="ＤＦＰ太丸ゴシック体" pitchFamily="2" charset="-128"/>
            </a:endParaRPr>
          </a:p>
        </p:txBody>
      </p:sp>
      <p:sp>
        <p:nvSpPr>
          <p:cNvPr id="21507" name="スライド番号プレースホルダー 3">
            <a:extLst>
              <a:ext uri="{FF2B5EF4-FFF2-40B4-BE49-F238E27FC236}">
                <a16:creationId xmlns:a16="http://schemas.microsoft.com/office/drawing/2014/main" id="{D6942569-C63C-D6D6-14F4-BBD2B43B5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D861B36-6567-5348-8A91-3F80F5323D44}" type="slidenum">
              <a:rPr lang="ja-JP" altLang="en-US" smtClean="0">
                <a:latin typeface="Calibri" panose="020F0502020204030204" pitchFamily="34" charset="0"/>
              </a:rPr>
              <a:pPr/>
              <a:t>6</a:t>
            </a:fld>
            <a:endParaRPr lang="ja-JP"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スライド イメージ プレースホルダー 1">
            <a:extLst>
              <a:ext uri="{FF2B5EF4-FFF2-40B4-BE49-F238E27FC236}">
                <a16:creationId xmlns:a16="http://schemas.microsoft.com/office/drawing/2014/main" id="{945A64E1-F51D-4E13-0ADD-B3B5BECCDD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ノート プレースホルダー 2">
            <a:extLst>
              <a:ext uri="{FF2B5EF4-FFF2-40B4-BE49-F238E27FC236}">
                <a16:creationId xmlns:a16="http://schemas.microsoft.com/office/drawing/2014/main" id="{845DFE3F-01CB-B3C5-16D7-7061C6094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entury" panose="02040604050505020304" pitchFamily="18" charset="0"/>
                <a:ea typeface="ＭＳ 明朝" panose="02020609040205080304" pitchFamily="49" charset="-128"/>
              </a:rPr>
              <a:t>ほかのがんもできやすくなります．口の中，のど，食道，みんなけむりやタールが通るところだね．</a:t>
            </a:r>
            <a:endParaRPr lang="ja-JP" altLang="en-US">
              <a:ea typeface="ＭＳ Ｐ明朝" panose="02020600040205080304" pitchFamily="18" charset="-128"/>
            </a:endParaRPr>
          </a:p>
          <a:p>
            <a:endParaRPr lang="ja-JP" altLang="en-US"/>
          </a:p>
        </p:txBody>
      </p:sp>
      <p:sp>
        <p:nvSpPr>
          <p:cNvPr id="63491" name="スライド番号プレースホルダー 3">
            <a:extLst>
              <a:ext uri="{FF2B5EF4-FFF2-40B4-BE49-F238E27FC236}">
                <a16:creationId xmlns:a16="http://schemas.microsoft.com/office/drawing/2014/main" id="{086B5D43-566B-9524-4A87-C0AE4BB62F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012F63D-8B1D-F547-97D9-F7681E285544}" type="slidenum">
              <a:rPr lang="ja-JP" altLang="en-US" smtClean="0">
                <a:latin typeface="Calibri" panose="020F0502020204030204" pitchFamily="34" charset="0"/>
              </a:rPr>
              <a:pPr/>
              <a:t>29</a:t>
            </a:fld>
            <a:endParaRPr lang="ja-JP"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スライド イメージ プレースホルダー 1">
            <a:extLst>
              <a:ext uri="{FF2B5EF4-FFF2-40B4-BE49-F238E27FC236}">
                <a16:creationId xmlns:a16="http://schemas.microsoft.com/office/drawing/2014/main" id="{8D4943BB-E9B9-F7AD-9FB5-2E1D7D69F9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ノート プレースホルダー 2">
            <a:extLst>
              <a:ext uri="{FF2B5EF4-FFF2-40B4-BE49-F238E27FC236}">
                <a16:creationId xmlns:a16="http://schemas.microsoft.com/office/drawing/2014/main" id="{F88B755C-12EE-4563-3D52-D2ED0DF8BD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どうして一酸化炭素は体の酸素欠乏を引き起こすのでしょうか？酸素は肺で空気中から体内に取り込まれ，赤血球中のヘモグロビンによって末梢組織に運搬されます．ところが，一酸化炭素は酸素の約</a:t>
            </a:r>
            <a:r>
              <a:rPr lang="en-US" altLang="ja-JP">
                <a:ea typeface="ＭＳ Ｐ明朝" panose="02020600040205080304" pitchFamily="18" charset="-128"/>
              </a:rPr>
              <a:t>200</a:t>
            </a:r>
            <a:r>
              <a:rPr lang="ja-JP" altLang="en-US">
                <a:ea typeface="ＭＳ Ｐ明朝" panose="02020600040205080304" pitchFamily="18" charset="-128"/>
              </a:rPr>
              <a:t>倍も赤血球中のヘモグロビンと結合しやすくて，酸素を押しのけるために酸素が組織に運ばれなくなるんだよ．そのために全身が酸素欠乏になります．タバコの燃焼は不完全燃焼だから，一酸化炭素が発生します（完全燃焼だったら二酸化炭素が発生するね）．</a:t>
            </a:r>
            <a:endParaRPr lang="ja-JP" altLang="ja-JP">
              <a:ea typeface="ＭＳ Ｐ明朝" panose="02020600040205080304" pitchFamily="18" charset="-128"/>
            </a:endParaRPr>
          </a:p>
          <a:p>
            <a:endParaRPr lang="ja-JP" altLang="en-US"/>
          </a:p>
        </p:txBody>
      </p:sp>
      <p:sp>
        <p:nvSpPr>
          <p:cNvPr id="65539" name="スライド番号プレースホルダー 3">
            <a:extLst>
              <a:ext uri="{FF2B5EF4-FFF2-40B4-BE49-F238E27FC236}">
                <a16:creationId xmlns:a16="http://schemas.microsoft.com/office/drawing/2014/main" id="{9613036F-2116-586A-C058-B3A567FBB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4C0E8B6F-9BF7-2C45-949E-F6D4B9CC9507}" type="slidenum">
              <a:rPr lang="ja-JP" altLang="en-US" smtClean="0">
                <a:latin typeface="Calibri" panose="020F0502020204030204" pitchFamily="34" charset="0"/>
              </a:rPr>
              <a:pPr/>
              <a:t>30</a:t>
            </a:fld>
            <a:endParaRPr lang="ja-JP"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スライド イメージ プレースホルダー 1">
            <a:extLst>
              <a:ext uri="{FF2B5EF4-FFF2-40B4-BE49-F238E27FC236}">
                <a16:creationId xmlns:a16="http://schemas.microsoft.com/office/drawing/2014/main" id="{19AAB4A0-BF03-0705-9B9E-3239E5A3E4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ノート プレースホルダー 2">
            <a:extLst>
              <a:ext uri="{FF2B5EF4-FFF2-40B4-BE49-F238E27FC236}">
                <a16:creationId xmlns:a16="http://schemas.microsoft.com/office/drawing/2014/main" id="{4E478351-9C10-F5FB-93C9-52369F0437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a:latin typeface="ＤＦＰ太丸ゴシック体" pitchFamily="2" charset="-128"/>
                <a:ea typeface="ＤＦＰ太丸ゴシック体" pitchFamily="2" charset="-128"/>
              </a:rPr>
              <a:t>イチローや松井秀喜など一流運動選手の常識はタバコを吸わない！</a:t>
            </a:r>
          </a:p>
        </p:txBody>
      </p:sp>
      <p:sp>
        <p:nvSpPr>
          <p:cNvPr id="67587" name="スライド番号プレースホルダー 3">
            <a:extLst>
              <a:ext uri="{FF2B5EF4-FFF2-40B4-BE49-F238E27FC236}">
                <a16:creationId xmlns:a16="http://schemas.microsoft.com/office/drawing/2014/main" id="{16EE2B77-01E7-9928-3632-67DC9F2D0A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3D179F0-CBAB-A844-A10F-FBFA29AE81E5}" type="slidenum">
              <a:rPr lang="ja-JP" altLang="en-US" smtClean="0">
                <a:latin typeface="Calibri" panose="020F0502020204030204" pitchFamily="34" charset="0"/>
              </a:rPr>
              <a:pPr/>
              <a:t>31</a:t>
            </a:fld>
            <a:endParaRPr lang="ja-JP"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スライド イメージ プレースホルダー 1">
            <a:extLst>
              <a:ext uri="{FF2B5EF4-FFF2-40B4-BE49-F238E27FC236}">
                <a16:creationId xmlns:a16="http://schemas.microsoft.com/office/drawing/2014/main" id="{E909A914-7967-BAD4-5D00-3C66B80149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ノート プレースホルダー 2">
            <a:extLst>
              <a:ext uri="{FF2B5EF4-FFF2-40B4-BE49-F238E27FC236}">
                <a16:creationId xmlns:a16="http://schemas.microsoft.com/office/drawing/2014/main" id="{06FB8ECD-B62F-8A34-8CCB-AEF089437F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a:latin typeface="ＤＦＰ太丸ゴシック体" pitchFamily="2" charset="-128"/>
                <a:ea typeface="ＤＦＰ太丸ゴシック体" pitchFamily="2" charset="-128"/>
              </a:rPr>
              <a:t>慢性閉塞性肺疾患を引き起こす最も大きな原因は，長期にわたる喫煙です．</a:t>
            </a:r>
          </a:p>
          <a:p>
            <a:endParaRPr lang="ja-JP" altLang="en-US" sz="1400" b="1">
              <a:latin typeface="ＤＦＰ太丸ゴシック体" pitchFamily="2" charset="-128"/>
              <a:ea typeface="ＤＦＰ太丸ゴシック体" pitchFamily="2" charset="-128"/>
            </a:endParaRPr>
          </a:p>
        </p:txBody>
      </p:sp>
      <p:sp>
        <p:nvSpPr>
          <p:cNvPr id="69635" name="スライド番号プレースホルダー 3">
            <a:extLst>
              <a:ext uri="{FF2B5EF4-FFF2-40B4-BE49-F238E27FC236}">
                <a16:creationId xmlns:a16="http://schemas.microsoft.com/office/drawing/2014/main" id="{55201850-C131-24C4-07DC-4C54A4921F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39D1BBC1-6F31-E841-AAC7-8CD12CCB90F0}" type="slidenum">
              <a:rPr lang="ja-JP" altLang="en-US" smtClean="0">
                <a:latin typeface="Calibri" panose="020F0502020204030204" pitchFamily="34" charset="0"/>
              </a:rPr>
              <a:pPr/>
              <a:t>32</a:t>
            </a:fld>
            <a:endParaRPr lang="ja-JP"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スライド イメージ プレースホルダー 1">
            <a:extLst>
              <a:ext uri="{FF2B5EF4-FFF2-40B4-BE49-F238E27FC236}">
                <a16:creationId xmlns:a16="http://schemas.microsoft.com/office/drawing/2014/main" id="{1B52680C-AB7E-2FFC-228E-3AF4D55946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ノート プレースホルダー 2">
            <a:extLst>
              <a:ext uri="{FF2B5EF4-FFF2-40B4-BE49-F238E27FC236}">
                <a16:creationId xmlns:a16="http://schemas.microsoft.com/office/drawing/2014/main" id="{CF708FDD-0CE5-C7EE-93AB-DDB44F151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a:latin typeface="ＤＦＰ太丸ゴシック体" pitchFamily="2" charset="-128"/>
                <a:ea typeface="ＤＦＰ太丸ゴシック体" pitchFamily="2" charset="-128"/>
              </a:rPr>
              <a:t>おもな症状は咳，痰，呼吸困難などです．</a:t>
            </a:r>
          </a:p>
        </p:txBody>
      </p:sp>
      <p:sp>
        <p:nvSpPr>
          <p:cNvPr id="71683" name="スライド番号プレースホルダー 3">
            <a:extLst>
              <a:ext uri="{FF2B5EF4-FFF2-40B4-BE49-F238E27FC236}">
                <a16:creationId xmlns:a16="http://schemas.microsoft.com/office/drawing/2014/main" id="{B8F64CBA-33BA-2FA3-71FE-3737805A87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3B84DCE8-4BA7-F844-9E3A-A05FFF627424}" type="slidenum">
              <a:rPr lang="ja-JP" altLang="en-US" smtClean="0">
                <a:latin typeface="Calibri" panose="020F0502020204030204" pitchFamily="34" charset="0"/>
              </a:rPr>
              <a:pPr/>
              <a:t>33</a:t>
            </a:fld>
            <a:endParaRPr lang="ja-JP"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スライド イメージ プレースホルダ 1">
            <a:extLst>
              <a:ext uri="{FF2B5EF4-FFF2-40B4-BE49-F238E27FC236}">
                <a16:creationId xmlns:a16="http://schemas.microsoft.com/office/drawing/2014/main" id="{EDA3DBA7-E3EC-8A8F-4AB2-C267ED3A5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ノート プレースホルダ 2">
            <a:extLst>
              <a:ext uri="{FF2B5EF4-FFF2-40B4-BE49-F238E27FC236}">
                <a16:creationId xmlns:a16="http://schemas.microsoft.com/office/drawing/2014/main" id="{82D62DDC-B566-63FE-0481-20E8727604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1"/>
              <a:t>機械が煙を吸い取るときには、フィルターから空気が混じり、煙が薄まります。しかし、人が吸うときには、フィルターを指で塞ぎ、濃い煙を吸い込むことがあります。喫煙者は、たばこを吸うことによって血中ニコチン濃度を保とうとします。軽いたばこに変えると、たばこを吸っても十分に血中ニコチン濃度が上がらないため、喫煙本数を増やしたり、深く吸い込むようになります。</a:t>
            </a:r>
            <a:endParaRPr lang="ja-JP" altLang="en-US"/>
          </a:p>
        </p:txBody>
      </p:sp>
      <p:sp>
        <p:nvSpPr>
          <p:cNvPr id="74755" name="スライド番号プレースホルダ 3">
            <a:extLst>
              <a:ext uri="{FF2B5EF4-FFF2-40B4-BE49-F238E27FC236}">
                <a16:creationId xmlns:a16="http://schemas.microsoft.com/office/drawing/2014/main" id="{71DD34F0-26C8-F108-DF80-4721392A74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D1E736A8-40C9-BD47-82FF-3B699B8B0282}" type="slidenum">
              <a:rPr lang="ja-JP" altLang="en-US" smtClean="0">
                <a:latin typeface="Calibri" panose="020F0502020204030204" pitchFamily="34" charset="0"/>
              </a:rPr>
              <a:pPr/>
              <a:t>35</a:t>
            </a:fld>
            <a:endParaRPr lang="ja-JP"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スライド イメージ プレースホルダー 1">
            <a:extLst>
              <a:ext uri="{FF2B5EF4-FFF2-40B4-BE49-F238E27FC236}">
                <a16:creationId xmlns:a16="http://schemas.microsoft.com/office/drawing/2014/main" id="{F8E6AFF3-095E-2A9B-9771-4760F7B1BD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ノート プレースホルダー 2">
            <a:extLst>
              <a:ext uri="{FF2B5EF4-FFF2-40B4-BE49-F238E27FC236}">
                <a16:creationId xmlns:a16="http://schemas.microsoft.com/office/drawing/2014/main" id="{DADDF1CF-FB68-752B-FECD-B9A85C606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sz="1400">
                <a:latin typeface="ＤＦＰ太丸ゴシック体" pitchFamily="2" charset="-128"/>
                <a:ea typeface="ＤＦＰ太丸ゴシック体" pitchFamily="2" charset="-128"/>
              </a:rPr>
              <a:t>さあ、もう一度タバコの３悪を思い出してみよう！</a:t>
            </a:r>
          </a:p>
          <a:p>
            <a:pPr algn="just" eaLnBrk="1" hangingPunct="1"/>
            <a:r>
              <a:rPr lang="ja-JP" altLang="en-US" sz="1400">
                <a:latin typeface="ＤＦＰ太丸ゴシック体" pitchFamily="2" charset="-128"/>
                <a:ea typeface="ＤＦＰ太丸ゴシック体" pitchFamily="2" charset="-128"/>
              </a:rPr>
              <a:t>①ニコチン </a:t>
            </a:r>
            <a:r>
              <a:rPr lang="en-US" altLang="ja-JP" sz="1400">
                <a:latin typeface="ＤＦＰ太丸ゴシック体" pitchFamily="2" charset="-128"/>
                <a:ea typeface="ＤＦＰ太丸ゴシック体" pitchFamily="2" charset="-128"/>
              </a:rPr>
              <a:t>----- </a:t>
            </a:r>
            <a:r>
              <a:rPr lang="ja-JP" altLang="en-US" sz="1400">
                <a:latin typeface="ＤＦＰ太丸ゴシック体" pitchFamily="2" charset="-128"/>
                <a:ea typeface="ＤＦＰ太丸ゴシック体" pitchFamily="2" charset="-128"/>
              </a:rPr>
              <a:t>依存症を引き起こす、血管をちぢめる．</a:t>
            </a:r>
          </a:p>
          <a:p>
            <a:pPr algn="just" eaLnBrk="1" hangingPunct="1"/>
            <a:r>
              <a:rPr lang="ja-JP" altLang="en-US" sz="1400">
                <a:latin typeface="ＤＦＰ太丸ゴシック体" pitchFamily="2" charset="-128"/>
                <a:ea typeface="ＤＦＰ太丸ゴシック体" pitchFamily="2" charset="-128"/>
              </a:rPr>
              <a:t>②タール </a:t>
            </a:r>
            <a:r>
              <a:rPr lang="en-US" altLang="ja-JP" sz="1400">
                <a:latin typeface="ＤＦＰ太丸ゴシック体" pitchFamily="2" charset="-128"/>
                <a:ea typeface="ＤＦＰ太丸ゴシック体" pitchFamily="2" charset="-128"/>
              </a:rPr>
              <a:t>----- </a:t>
            </a:r>
            <a:r>
              <a:rPr lang="ja-JP" altLang="en-US" sz="1400">
                <a:latin typeface="ＤＦＰ太丸ゴシック体" pitchFamily="2" charset="-128"/>
                <a:ea typeface="ＤＦＰ太丸ゴシック体" pitchFamily="2" charset="-128"/>
              </a:rPr>
              <a:t>発ガン物質です．</a:t>
            </a:r>
          </a:p>
          <a:p>
            <a:pPr algn="just" eaLnBrk="1" hangingPunct="1"/>
            <a:r>
              <a:rPr lang="ja-JP" altLang="en-US" sz="1400">
                <a:latin typeface="ＤＦＰ太丸ゴシック体" pitchFamily="2" charset="-128"/>
                <a:ea typeface="ＤＦＰ太丸ゴシック体" pitchFamily="2" charset="-128"/>
              </a:rPr>
              <a:t>③一酸化炭素 </a:t>
            </a:r>
            <a:r>
              <a:rPr lang="en-US" altLang="ja-JP" sz="1400">
                <a:latin typeface="ＤＦＰ太丸ゴシック体" pitchFamily="2" charset="-128"/>
                <a:ea typeface="ＤＦＰ太丸ゴシック体" pitchFamily="2" charset="-128"/>
              </a:rPr>
              <a:t>-----</a:t>
            </a:r>
            <a:r>
              <a:rPr lang="ja-JP" altLang="en-US" sz="1400">
                <a:latin typeface="ＤＦＰ太丸ゴシック体" pitchFamily="2" charset="-128"/>
                <a:ea typeface="ＤＦＰ太丸ゴシック体" pitchFamily="2" charset="-128"/>
              </a:rPr>
              <a:t>全身が酸素欠乏になります．</a:t>
            </a:r>
          </a:p>
          <a:p>
            <a:pPr algn="just" eaLnBrk="1" hangingPunct="1"/>
            <a:r>
              <a:rPr lang="ja-JP" altLang="en-US" sz="1400">
                <a:latin typeface="ＤＦＰ太丸ゴシック体" pitchFamily="2" charset="-128"/>
                <a:ea typeface="ＤＦＰ太丸ゴシック体" pitchFamily="2" charset="-128"/>
              </a:rPr>
              <a:t>の３つだね．</a:t>
            </a:r>
          </a:p>
          <a:p>
            <a:pPr eaLnBrk="1" hangingPunct="1"/>
            <a:endParaRPr lang="en-US" altLang="ja-JP" sz="1400">
              <a:latin typeface="ＤＦＰ太丸ゴシック体" pitchFamily="2" charset="-128"/>
              <a:ea typeface="ＤＦＰ太丸ゴシック体" pitchFamily="2" charset="-128"/>
            </a:endParaRPr>
          </a:p>
          <a:p>
            <a:endParaRPr lang="ja-JP" altLang="en-US" sz="1400">
              <a:latin typeface="ＤＦＰ太丸ゴシック体" pitchFamily="2" charset="-128"/>
              <a:ea typeface="ＤＦＰ太丸ゴシック体" pitchFamily="2" charset="-128"/>
            </a:endParaRPr>
          </a:p>
        </p:txBody>
      </p:sp>
      <p:sp>
        <p:nvSpPr>
          <p:cNvPr id="77827" name="スライド番号プレースホルダー 3">
            <a:extLst>
              <a:ext uri="{FF2B5EF4-FFF2-40B4-BE49-F238E27FC236}">
                <a16:creationId xmlns:a16="http://schemas.microsoft.com/office/drawing/2014/main" id="{01CC97DF-B74D-D681-5556-E705D40A2E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1E3284A0-E992-EA4C-8419-3DEA81DD4C04}" type="slidenum">
              <a:rPr lang="ja-JP" altLang="en-US" smtClean="0">
                <a:latin typeface="Calibri" panose="020F0502020204030204" pitchFamily="34" charset="0"/>
              </a:rPr>
              <a:pPr/>
              <a:t>37</a:t>
            </a:fld>
            <a:endParaRPr lang="ja-JP"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スライド イメージ プレースホルダー 1">
            <a:extLst>
              <a:ext uri="{FF2B5EF4-FFF2-40B4-BE49-F238E27FC236}">
                <a16:creationId xmlns:a16="http://schemas.microsoft.com/office/drawing/2014/main" id="{F7B05260-4DB3-C187-63D4-DD6EE2B080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ノート プレースホルダー 2">
            <a:extLst>
              <a:ext uri="{FF2B5EF4-FFF2-40B4-BE49-F238E27FC236}">
                <a16:creationId xmlns:a16="http://schemas.microsoft.com/office/drawing/2014/main" id="{A1B9527E-3D83-F856-4D89-90E11B4D96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0" lang="ja-JP" altLang="en-US"/>
              <a:t>双子の姉妹です．タバコを吸うか，吸わないかでこの差です．タバコをすう人の肌は荒れて，しわも増え，歯も汚くなります．</a:t>
            </a:r>
          </a:p>
          <a:p>
            <a:endParaRPr lang="ja-JP" altLang="en-US">
              <a:ea typeface="ＭＳ Ｐ明朝" panose="02020600040205080304" pitchFamily="18" charset="-128"/>
            </a:endParaRPr>
          </a:p>
          <a:p>
            <a:endParaRPr lang="ja-JP" altLang="en-US"/>
          </a:p>
        </p:txBody>
      </p:sp>
      <p:sp>
        <p:nvSpPr>
          <p:cNvPr id="79875" name="スライド番号プレースホルダー 3">
            <a:extLst>
              <a:ext uri="{FF2B5EF4-FFF2-40B4-BE49-F238E27FC236}">
                <a16:creationId xmlns:a16="http://schemas.microsoft.com/office/drawing/2014/main" id="{5E8D7C59-E6DC-0779-CE9B-6629D4B7B6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CD6D3D4-C9C4-3840-BC65-01292FD170AA}" type="slidenum">
              <a:rPr lang="ja-JP" altLang="en-US" smtClean="0">
                <a:latin typeface="Calibri" panose="020F0502020204030204" pitchFamily="34" charset="0"/>
              </a:rPr>
              <a:pPr/>
              <a:t>38</a:t>
            </a:fld>
            <a:endParaRPr lang="ja-JP"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スライド イメージ プレースホルダー 1">
            <a:extLst>
              <a:ext uri="{FF2B5EF4-FFF2-40B4-BE49-F238E27FC236}">
                <a16:creationId xmlns:a16="http://schemas.microsoft.com/office/drawing/2014/main" id="{E6CF0649-3967-7AA1-1C15-B6C22F93E7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ノート プレースホルダー 2">
            <a:extLst>
              <a:ext uri="{FF2B5EF4-FFF2-40B4-BE49-F238E27FC236}">
                <a16:creationId xmlns:a16="http://schemas.microsoft.com/office/drawing/2014/main" id="{B15C098B-BAC0-D5CC-E9C8-BBD9C1F8B4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latin typeface="Century" panose="02040604050505020304" pitchFamily="18" charset="0"/>
                <a:ea typeface="ＭＳ 明朝" panose="02020609040205080304" pitchFamily="49" charset="-128"/>
              </a:rPr>
              <a:t>タバコを吸う人の口のなかは黒く変色し，また歯茎の炎症がおきやすく歯周病になりやすくなります．</a:t>
            </a:r>
          </a:p>
          <a:p>
            <a:pPr algn="just" eaLnBrk="1" hangingPunct="1"/>
            <a:r>
              <a:rPr lang="ja-JP" altLang="en-US">
                <a:latin typeface="Century" panose="02040604050505020304" pitchFamily="18" charset="0"/>
                <a:ea typeface="ＭＳ 明朝" panose="02020609040205080304" pitchFamily="49" charset="-128"/>
              </a:rPr>
              <a:t>また口臭も強くなります（タバコの煙のにおいと，口の中で細菌が繁殖しやすくなるため）．</a:t>
            </a:r>
          </a:p>
          <a:p>
            <a:endParaRPr lang="ja-JP" altLang="en-US"/>
          </a:p>
        </p:txBody>
      </p:sp>
      <p:sp>
        <p:nvSpPr>
          <p:cNvPr id="81923" name="スライド番号プレースホルダー 3">
            <a:extLst>
              <a:ext uri="{FF2B5EF4-FFF2-40B4-BE49-F238E27FC236}">
                <a16:creationId xmlns:a16="http://schemas.microsoft.com/office/drawing/2014/main" id="{033FC1DE-E592-D0AA-1556-DE9B21308B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2A451DDD-F76B-E14D-B527-8EC2EFEAE672}" type="slidenum">
              <a:rPr lang="ja-JP" altLang="en-US" smtClean="0">
                <a:latin typeface="Calibri" panose="020F0502020204030204" pitchFamily="34" charset="0"/>
              </a:rPr>
              <a:pPr/>
              <a:t>39</a:t>
            </a:fld>
            <a:endParaRPr lang="ja-JP"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スライド イメージ プレースホルダー 1">
            <a:extLst>
              <a:ext uri="{FF2B5EF4-FFF2-40B4-BE49-F238E27FC236}">
                <a16:creationId xmlns:a16="http://schemas.microsoft.com/office/drawing/2014/main" id="{48E6DB61-EF06-6BB7-73E5-499F545956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ノート プレースホルダー 2">
            <a:extLst>
              <a:ext uri="{FF2B5EF4-FFF2-40B4-BE49-F238E27FC236}">
                <a16:creationId xmlns:a16="http://schemas.microsoft.com/office/drawing/2014/main" id="{7899B025-33CD-27F0-1560-96F3C6115D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entury" panose="02040604050505020304" pitchFamily="18" charset="0"/>
                <a:ea typeface="ＭＳ 明朝" panose="02020609040205080304" pitchFamily="49" charset="-128"/>
              </a:rPr>
              <a:t>タバコの煙には，本人が吸っている主流煙と，火のついた部分から立ち上がる副流煙があります．主流煙は燃焼温度の高い部分で発生し，たばこの内部やフィルターを通過するのに対して，副流煙は燃焼温度が低いため，主流煙に比べて有害物質が高い濃度で含まれています．タバコを吸わない人も副流煙を吸うことによって健康被害を受けることになります．</a:t>
            </a:r>
          </a:p>
          <a:p>
            <a:endParaRPr lang="ja-JP" altLang="en-US"/>
          </a:p>
        </p:txBody>
      </p:sp>
      <p:sp>
        <p:nvSpPr>
          <p:cNvPr id="86019" name="スライド番号プレースホルダー 3">
            <a:extLst>
              <a:ext uri="{FF2B5EF4-FFF2-40B4-BE49-F238E27FC236}">
                <a16:creationId xmlns:a16="http://schemas.microsoft.com/office/drawing/2014/main" id="{885BC12F-0FB3-0056-7EED-F3A935E9CC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2A3A403C-077B-864B-9653-740689F0C743}" type="slidenum">
              <a:rPr lang="ja-JP" altLang="en-US" smtClean="0">
                <a:latin typeface="Calibri" panose="020F0502020204030204" pitchFamily="34" charset="0"/>
              </a:rPr>
              <a:pPr/>
              <a:t>42</a:t>
            </a:fld>
            <a:endParaRPr lang="ja-JP"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スライド イメージ プレースホルダー 1">
            <a:extLst>
              <a:ext uri="{FF2B5EF4-FFF2-40B4-BE49-F238E27FC236}">
                <a16:creationId xmlns:a16="http://schemas.microsoft.com/office/drawing/2014/main" id="{D176E46A-B66E-A6DF-7E05-51E808A26F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ノート プレースホルダー 2">
            <a:extLst>
              <a:ext uri="{FF2B5EF4-FFF2-40B4-BE49-F238E27FC236}">
                <a16:creationId xmlns:a16="http://schemas.microsoft.com/office/drawing/2014/main" id="{9FF79B8D-A6E3-D79E-C569-AC4D54888C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ＤＦＰ太丸ゴシック体" pitchFamily="2" charset="-128"/>
                <a:ea typeface="ＤＦＰ太丸ゴシック体" pitchFamily="2" charset="-128"/>
              </a:rPr>
              <a:t>江戸時代の浮世絵にはタバコを吸っている人がたくさん描かれています．</a:t>
            </a:r>
            <a:endParaRPr lang="en-US" altLang="ja-JP">
              <a:latin typeface="ＤＦＰ太丸ゴシック体" pitchFamily="2" charset="-128"/>
              <a:ea typeface="ＤＦＰ太丸ゴシック体" pitchFamily="2" charset="-128"/>
            </a:endParaRPr>
          </a:p>
          <a:p>
            <a:r>
              <a:rPr lang="ja-JP" altLang="en-US">
                <a:latin typeface="ＤＦＰ太丸ゴシック体" pitchFamily="2" charset="-128"/>
                <a:ea typeface="ＤＦＰ太丸ゴシック体" pitchFamily="2" charset="-128"/>
              </a:rPr>
              <a:t>この頃はキセルで葉タバコを吸っていたのですね．</a:t>
            </a:r>
          </a:p>
        </p:txBody>
      </p:sp>
      <p:sp>
        <p:nvSpPr>
          <p:cNvPr id="23555" name="スライド番号プレースホルダー 3">
            <a:extLst>
              <a:ext uri="{FF2B5EF4-FFF2-40B4-BE49-F238E27FC236}">
                <a16:creationId xmlns:a16="http://schemas.microsoft.com/office/drawing/2014/main" id="{73A567CF-2E9A-40D6-34E6-FAC8EFBA3D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322C1530-DB0E-754B-B7F7-8BEB23BC0AA8}" type="slidenum">
              <a:rPr lang="ja-JP" altLang="en-US" smtClean="0">
                <a:latin typeface="Calibri" panose="020F0502020204030204" pitchFamily="34" charset="0"/>
              </a:rPr>
              <a:pPr/>
              <a:t>7</a:t>
            </a:fld>
            <a:endParaRPr lang="ja-JP"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スライド イメージ プレースホルダー 1">
            <a:extLst>
              <a:ext uri="{FF2B5EF4-FFF2-40B4-BE49-F238E27FC236}">
                <a16:creationId xmlns:a16="http://schemas.microsoft.com/office/drawing/2014/main" id="{54497B5C-6F9F-5AC3-E668-B529D077EC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ノート プレースホルダー 2">
            <a:extLst>
              <a:ext uri="{FF2B5EF4-FFF2-40B4-BE49-F238E27FC236}">
                <a16:creationId xmlns:a16="http://schemas.microsoft.com/office/drawing/2014/main" id="{9177C81D-AF89-6ECB-9664-49231035FD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entury" panose="02040604050505020304" pitchFamily="18" charset="0"/>
                <a:ea typeface="ＭＳ 明朝" panose="02020609040205080304" pitchFamily="49" charset="-128"/>
              </a:rPr>
              <a:t>副流煙は燃焼温度が低いため，主流煙に比べて有害物質が高い濃度で含まれています．副流煙中の</a:t>
            </a:r>
            <a:r>
              <a:rPr lang="ja-JP" altLang="en-US">
                <a:ea typeface="ＭＳ Ｐ明朝" panose="02020600040205080304" pitchFamily="18" charset="-128"/>
              </a:rPr>
              <a:t>ニコチンは主流煙の20倍，タールと一酸化炭素は15倍と極めて高濃度です．受動喫煙は本当に怖いですね．</a:t>
            </a:r>
          </a:p>
          <a:p>
            <a:endParaRPr lang="ja-JP" altLang="en-US"/>
          </a:p>
        </p:txBody>
      </p:sp>
      <p:sp>
        <p:nvSpPr>
          <p:cNvPr id="88067" name="スライド番号プレースホルダー 3">
            <a:extLst>
              <a:ext uri="{FF2B5EF4-FFF2-40B4-BE49-F238E27FC236}">
                <a16:creationId xmlns:a16="http://schemas.microsoft.com/office/drawing/2014/main" id="{C2DA152F-9B74-6371-3C1A-9BC86878A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235208A9-0198-364F-B9DC-E4A4ACFDD947}" type="slidenum">
              <a:rPr lang="ja-JP" altLang="en-US" smtClean="0">
                <a:latin typeface="Calibri" panose="020F0502020204030204" pitchFamily="34" charset="0"/>
              </a:rPr>
              <a:pPr/>
              <a:t>43</a:t>
            </a:fld>
            <a:endParaRPr lang="ja-JP"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スライド イメージ プレースホルダー 1">
            <a:extLst>
              <a:ext uri="{FF2B5EF4-FFF2-40B4-BE49-F238E27FC236}">
                <a16:creationId xmlns:a16="http://schemas.microsoft.com/office/drawing/2014/main" id="{B20C0AB4-FE28-A33A-8708-6840CA50B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ノート プレースホルダー 2">
            <a:extLst>
              <a:ext uri="{FF2B5EF4-FFF2-40B4-BE49-F238E27FC236}">
                <a16:creationId xmlns:a16="http://schemas.microsoft.com/office/drawing/2014/main" id="{6FBDD018-AA54-E093-34E1-F5231048E6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latin typeface="Century" panose="02040604050505020304" pitchFamily="18" charset="0"/>
                <a:ea typeface="ＭＳ 明朝" panose="02020609040205080304" pitchFamily="49" charset="-128"/>
              </a:rPr>
              <a:t>小さな子どもたちは家庭内にいる時間が多いため同居する家族内に喫煙者がいる場合に，家庭の中でタバコの煙（環境タバコ煙）を受動的に吸ってしまう受動喫煙が問題となります．</a:t>
            </a:r>
          </a:p>
          <a:p>
            <a:pPr algn="just" eaLnBrk="1" hangingPunct="1"/>
            <a:r>
              <a:rPr lang="ja-JP" altLang="en-US">
                <a:latin typeface="Century" panose="02040604050505020304" pitchFamily="18" charset="0"/>
                <a:ea typeface="ＭＳ 明朝" panose="02020609040205080304" pitchFamily="49" charset="-128"/>
              </a:rPr>
              <a:t>先ほどおはなししたように，環境タバコ煙中には，４０００種類以上の化学物質が含まれているとされています．また，肺の奥まで吸引される可能性のある粒子径２．５マイクロメーター未満の浮遊粒子状物質の空気中濃度は，だれも喫煙者がいない家庭と比較して喫煙者がいる家庭では２倍から３倍の濃度になります．喫煙によって生じる化学物質や浮遊粒子状物質などが，子どもたちの健康に種々の影響を与えている可能性があります．</a:t>
            </a:r>
          </a:p>
          <a:p>
            <a:endParaRPr lang="ja-JP" altLang="en-US"/>
          </a:p>
        </p:txBody>
      </p:sp>
      <p:sp>
        <p:nvSpPr>
          <p:cNvPr id="90115" name="スライド番号プレースホルダー 3">
            <a:extLst>
              <a:ext uri="{FF2B5EF4-FFF2-40B4-BE49-F238E27FC236}">
                <a16:creationId xmlns:a16="http://schemas.microsoft.com/office/drawing/2014/main" id="{046297CD-F971-CD96-0933-E8A2A60208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E2680E84-E8E6-3C49-A77B-F1A6CF3485B0}" type="slidenum">
              <a:rPr lang="ja-JP" altLang="en-US" smtClean="0">
                <a:latin typeface="Calibri" panose="020F0502020204030204" pitchFamily="34" charset="0"/>
              </a:rPr>
              <a:pPr/>
              <a:t>44</a:t>
            </a:fld>
            <a:endParaRPr lang="ja-JP"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 1">
            <a:extLst>
              <a:ext uri="{FF2B5EF4-FFF2-40B4-BE49-F238E27FC236}">
                <a16:creationId xmlns:a16="http://schemas.microsoft.com/office/drawing/2014/main" id="{B5F0D50F-FC35-D866-166B-3381CD155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ノート プレースホルダ 2">
            <a:extLst>
              <a:ext uri="{FF2B5EF4-FFF2-40B4-BE49-F238E27FC236}">
                <a16:creationId xmlns:a16="http://schemas.microsoft.com/office/drawing/2014/main" id="{CD0563B4-D9EB-A4C4-8C94-AF938DDB80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日本の大都市部のＰＭ</a:t>
            </a:r>
            <a:r>
              <a:rPr lang="en-US" altLang="ja-JP"/>
              <a:t>2.5</a:t>
            </a:r>
            <a:r>
              <a:rPr lang="ja-JP" altLang="en-US"/>
              <a:t>の多くが、ディーゼル車から排出される微粒子　（</a:t>
            </a:r>
            <a:r>
              <a:rPr lang="en-US" altLang="ja-JP"/>
              <a:t>DEP</a:t>
            </a:r>
            <a:r>
              <a:rPr lang="ja-JP" altLang="en-US"/>
              <a:t>：</a:t>
            </a:r>
            <a:r>
              <a:rPr lang="en-US" altLang="ja-JP"/>
              <a:t>Diesel Exhaust Particulate</a:t>
            </a:r>
            <a:r>
              <a:rPr lang="ja-JP" altLang="en-US"/>
              <a:t>）と言われています。しかし、</a:t>
            </a:r>
            <a:r>
              <a:rPr lang="en-US" altLang="ja-JP"/>
              <a:t>DEP</a:t>
            </a:r>
            <a:r>
              <a:rPr lang="ja-JP" altLang="en-US"/>
              <a:t>のように微粒　子として排出されるものの他に、ＶＯＣ、窒素酸化物などのガス成分が大気中で　化学反応し二次生成される微粒子があるといわれており、その実態は解明され　ていません。</a:t>
            </a:r>
          </a:p>
        </p:txBody>
      </p:sp>
      <p:sp>
        <p:nvSpPr>
          <p:cNvPr id="95235" name="スライド番号プレースホルダ 3">
            <a:extLst>
              <a:ext uri="{FF2B5EF4-FFF2-40B4-BE49-F238E27FC236}">
                <a16:creationId xmlns:a16="http://schemas.microsoft.com/office/drawing/2014/main" id="{9DA5688F-4915-C0BF-CE7E-0EF71ACBDA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CEFCF299-446D-264D-8553-03AF2068C6AD}" type="slidenum">
              <a:rPr lang="ja-JP" altLang="en-US" smtClean="0">
                <a:latin typeface="Calibri" panose="020F0502020204030204" pitchFamily="34" charset="0"/>
              </a:rPr>
              <a:pPr/>
              <a:t>48</a:t>
            </a:fld>
            <a:endParaRPr lang="ja-JP"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スライド イメージ プレースホルダ 1">
            <a:extLst>
              <a:ext uri="{FF2B5EF4-FFF2-40B4-BE49-F238E27FC236}">
                <a16:creationId xmlns:a16="http://schemas.microsoft.com/office/drawing/2014/main" id="{367835DB-042C-6562-9DA0-555F3F3D3C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ノート プレースホルダ 2">
            <a:extLst>
              <a:ext uri="{FF2B5EF4-FFF2-40B4-BE49-F238E27FC236}">
                <a16:creationId xmlns:a16="http://schemas.microsoft.com/office/drawing/2014/main" id="{AC7FF6D7-3AF8-95B8-57BD-0361FBDE8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ＤＦＰ太丸ゴシック体" pitchFamily="2" charset="-128"/>
                <a:ea typeface="ＤＦＰ太丸ゴシック体" pitchFamily="2" charset="-128"/>
              </a:rPr>
              <a:t>日本のさまざまな日常空間におけるＰＭ</a:t>
            </a:r>
            <a:r>
              <a:rPr lang="en-US" altLang="ja-JP">
                <a:latin typeface="ＤＦＰ太丸ゴシック体" pitchFamily="2" charset="-128"/>
                <a:ea typeface="ＤＦＰ太丸ゴシック体" pitchFamily="2" charset="-128"/>
              </a:rPr>
              <a:t>2.5</a:t>
            </a:r>
            <a:r>
              <a:rPr lang="ja-JP" altLang="en-US">
                <a:latin typeface="ＤＦＰ太丸ゴシック体" pitchFamily="2" charset="-128"/>
                <a:ea typeface="ＤＦＰ太丸ゴシック体" pitchFamily="2" charset="-128"/>
              </a:rPr>
              <a:t>の値を測定したものです．ＷＨＯの安全基準を下回るのは「全面禁煙のコーヒー店のみです．</a:t>
            </a:r>
            <a:endParaRPr lang="en-US" altLang="ja-JP">
              <a:latin typeface="ＤＦＰ太丸ゴシック体" pitchFamily="2" charset="-128"/>
              <a:ea typeface="ＤＦＰ太丸ゴシック体" pitchFamily="2" charset="-128"/>
            </a:endParaRPr>
          </a:p>
          <a:p>
            <a:r>
              <a:rPr lang="ja-JP" altLang="en-US">
                <a:latin typeface="ＤＦＰ太丸ゴシック体" pitchFamily="2" charset="-128"/>
                <a:ea typeface="ＤＦＰ太丸ゴシック体" pitchFamily="2" charset="-128"/>
              </a:rPr>
              <a:t>写真は上海の晴天の日の風景です．工場からのばい煙や排気ガスなどによりこんなに空が汚れています．</a:t>
            </a:r>
            <a:endParaRPr lang="en-US" altLang="ja-JP">
              <a:latin typeface="ＤＦＰ太丸ゴシック体" pitchFamily="2" charset="-128"/>
              <a:ea typeface="ＤＦＰ太丸ゴシック体" pitchFamily="2" charset="-128"/>
            </a:endParaRPr>
          </a:p>
          <a:p>
            <a:r>
              <a:rPr lang="en-US" altLang="ja-JP">
                <a:latin typeface="ＤＦＰ太丸ゴシック体" pitchFamily="2" charset="-128"/>
                <a:ea typeface="ＤＦＰ太丸ゴシック体" pitchFamily="2" charset="-128"/>
              </a:rPr>
              <a:t>PM2.5</a:t>
            </a:r>
            <a:r>
              <a:rPr lang="ja-JP" altLang="en-US">
                <a:latin typeface="ＤＦＰ太丸ゴシック体" pitchFamily="2" charset="-128"/>
                <a:ea typeface="ＤＦＰ太丸ゴシック体" pitchFamily="2" charset="-128"/>
              </a:rPr>
              <a:t>が</a:t>
            </a:r>
            <a:r>
              <a:rPr lang="en-US" altLang="ja-JP">
                <a:latin typeface="ＤＦＰ太丸ゴシック体" pitchFamily="2" charset="-128"/>
                <a:ea typeface="ＤＦＰ太丸ゴシック体" pitchFamily="2" charset="-128"/>
              </a:rPr>
              <a:t>700</a:t>
            </a:r>
            <a:r>
              <a:rPr lang="ja-JP" altLang="en-US">
                <a:latin typeface="ＤＦＰ太丸ゴシック体" pitchFamily="2" charset="-128"/>
                <a:ea typeface="ＤＦＰ太丸ゴシック体" pitchFamily="2" charset="-128"/>
              </a:rPr>
              <a:t>マイクログラムを超える日もあるそうです．</a:t>
            </a:r>
            <a:endParaRPr lang="en-US" altLang="ja-JP">
              <a:latin typeface="ＤＦＰ太丸ゴシック体" pitchFamily="2" charset="-128"/>
              <a:ea typeface="ＤＦＰ太丸ゴシック体" pitchFamily="2" charset="-128"/>
            </a:endParaRPr>
          </a:p>
          <a:p>
            <a:endParaRPr lang="ja-JP" altLang="en-US">
              <a:latin typeface="ＤＦＰ太丸ゴシック体" pitchFamily="2" charset="-128"/>
              <a:ea typeface="ＤＦＰ太丸ゴシック体" pitchFamily="2" charset="-128"/>
            </a:endParaRPr>
          </a:p>
          <a:p>
            <a:endParaRPr lang="ja-JP" altLang="en-US">
              <a:latin typeface="ＤＦＰ太丸ゴシック体" pitchFamily="2" charset="-128"/>
              <a:ea typeface="ＤＦＰ太丸ゴシック体" pitchFamily="2" charset="-128"/>
            </a:endParaRPr>
          </a:p>
        </p:txBody>
      </p:sp>
      <p:sp>
        <p:nvSpPr>
          <p:cNvPr id="98307" name="スライド番号プレースホルダ 3">
            <a:extLst>
              <a:ext uri="{FF2B5EF4-FFF2-40B4-BE49-F238E27FC236}">
                <a16:creationId xmlns:a16="http://schemas.microsoft.com/office/drawing/2014/main" id="{CAB40AB3-49F1-EDA8-787A-6756A17782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DEC7AB04-C1F2-544F-861D-A3331C2FDD39}" type="slidenum">
              <a:rPr lang="ja-JP" altLang="en-US" smtClean="0">
                <a:latin typeface="Calibri" panose="020F0502020204030204" pitchFamily="34" charset="0"/>
              </a:rPr>
              <a:pPr/>
              <a:t>50</a:t>
            </a:fld>
            <a:endParaRPr lang="ja-JP"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スライド イメージ プレースホルダー 1">
            <a:extLst>
              <a:ext uri="{FF2B5EF4-FFF2-40B4-BE49-F238E27FC236}">
                <a16:creationId xmlns:a16="http://schemas.microsoft.com/office/drawing/2014/main" id="{C76E8E13-ABF2-AA4C-A903-6AB573C87E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ノート プレースホルダー 2">
            <a:extLst>
              <a:ext uri="{FF2B5EF4-FFF2-40B4-BE49-F238E27FC236}">
                <a16:creationId xmlns:a16="http://schemas.microsoft.com/office/drawing/2014/main" id="{22AEC1F6-4CBF-CD16-8810-C6E41036A0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子どもは受動喫煙によって喘息，鼻炎，かぜ，虫歯，学力低下などが多くなります．</a:t>
            </a:r>
          </a:p>
          <a:p>
            <a:endParaRPr lang="ja-JP" altLang="en-US"/>
          </a:p>
        </p:txBody>
      </p:sp>
      <p:sp>
        <p:nvSpPr>
          <p:cNvPr id="101379" name="スライド番号プレースホルダー 3">
            <a:extLst>
              <a:ext uri="{FF2B5EF4-FFF2-40B4-BE49-F238E27FC236}">
                <a16:creationId xmlns:a16="http://schemas.microsoft.com/office/drawing/2014/main" id="{0F2DA881-33ED-41A2-1344-7639A84267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6038C032-ECBF-7A43-9914-8390AE683A7B}" type="slidenum">
              <a:rPr lang="ja-JP" altLang="en-US" smtClean="0">
                <a:latin typeface="Calibri" panose="020F0502020204030204" pitchFamily="34" charset="0"/>
              </a:rPr>
              <a:pPr/>
              <a:t>52</a:t>
            </a:fld>
            <a:endParaRPr lang="ja-JP"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スライド イメージ プレースホルダー 1">
            <a:extLst>
              <a:ext uri="{FF2B5EF4-FFF2-40B4-BE49-F238E27FC236}">
                <a16:creationId xmlns:a16="http://schemas.microsoft.com/office/drawing/2014/main" id="{293CEF3A-E475-E66E-EA21-3D05088CDE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ノート プレースホルダー 2">
            <a:extLst>
              <a:ext uri="{FF2B5EF4-FFF2-40B4-BE49-F238E27FC236}">
                <a16:creationId xmlns:a16="http://schemas.microsoft.com/office/drawing/2014/main" id="{DF6D859D-0BB2-DDD8-F720-67C7A51F99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また，子ども時代に受動喫煙に曝されれば，それだけ将来肺がんになりやすくなります．</a:t>
            </a:r>
          </a:p>
          <a:p>
            <a:endParaRPr lang="ja-JP" altLang="en-US"/>
          </a:p>
        </p:txBody>
      </p:sp>
      <p:sp>
        <p:nvSpPr>
          <p:cNvPr id="103427" name="スライド番号プレースホルダー 3">
            <a:extLst>
              <a:ext uri="{FF2B5EF4-FFF2-40B4-BE49-F238E27FC236}">
                <a16:creationId xmlns:a16="http://schemas.microsoft.com/office/drawing/2014/main" id="{0A747277-370A-96C3-118D-020398680C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B9EC5088-F8FE-B849-874F-B6891D8D07EA}" type="slidenum">
              <a:rPr lang="ja-JP" altLang="en-US" smtClean="0">
                <a:latin typeface="Calibri" panose="020F0502020204030204" pitchFamily="34" charset="0"/>
              </a:rPr>
              <a:pPr/>
              <a:t>53</a:t>
            </a:fld>
            <a:endParaRPr lang="ja-JP"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スライド イメージ プレースホルダー 1">
            <a:extLst>
              <a:ext uri="{FF2B5EF4-FFF2-40B4-BE49-F238E27FC236}">
                <a16:creationId xmlns:a16="http://schemas.microsoft.com/office/drawing/2014/main" id="{D378432D-E0F9-ED15-CC97-210DD88073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ノート プレースホルダー 2">
            <a:extLst>
              <a:ext uri="{FF2B5EF4-FFF2-40B4-BE49-F238E27FC236}">
                <a16:creationId xmlns:a16="http://schemas.microsoft.com/office/drawing/2014/main" id="{A9A3DB1A-4D27-87BF-8014-EF2B157B2A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ja-JP" altLang="en-US">
                <a:latin typeface="Century" panose="02040604050505020304" pitchFamily="18" charset="0"/>
                <a:ea typeface="ＭＳ 明朝" panose="02020609040205080304" pitchFamily="49" charset="-128"/>
              </a:rPr>
              <a:t>おなかの中に赤ちゃんがいるお母さんがタバコを吸うと，お母さんのからだに入ったタバコの煙のために，おなかの赤ちゃんは酸素が足りなくなってしまいます．そのために未熟なまま早く生まれたり，少ない体重で生まれてしまったりする赤ちゃんが多くなります．</a:t>
            </a:r>
          </a:p>
          <a:p>
            <a:endParaRPr lang="ja-JP" altLang="en-US">
              <a:ea typeface="ＭＳ Ｐ明朝" panose="02020600040205080304" pitchFamily="18" charset="-128"/>
            </a:endParaRPr>
          </a:p>
        </p:txBody>
      </p:sp>
      <p:sp>
        <p:nvSpPr>
          <p:cNvPr id="105475" name="スライド番号プレースホルダー 3">
            <a:extLst>
              <a:ext uri="{FF2B5EF4-FFF2-40B4-BE49-F238E27FC236}">
                <a16:creationId xmlns:a16="http://schemas.microsoft.com/office/drawing/2014/main" id="{D377CB9E-F3EB-7101-8141-88E550DC99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886D7E08-6B3A-E24D-A08B-66426117DF50}" type="slidenum">
              <a:rPr lang="ja-JP" altLang="en-US" smtClean="0">
                <a:latin typeface="Calibri" panose="020F0502020204030204" pitchFamily="34" charset="0"/>
              </a:rPr>
              <a:pPr/>
              <a:t>54</a:t>
            </a:fld>
            <a:endParaRPr lang="ja-JP"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スライド イメージ プレースホルダー 1">
            <a:extLst>
              <a:ext uri="{FF2B5EF4-FFF2-40B4-BE49-F238E27FC236}">
                <a16:creationId xmlns:a16="http://schemas.microsoft.com/office/drawing/2014/main" id="{7B2EC722-88D7-204B-20F5-5AD057D172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ノート プレースホルダー 2">
            <a:extLst>
              <a:ext uri="{FF2B5EF4-FFF2-40B4-BE49-F238E27FC236}">
                <a16:creationId xmlns:a16="http://schemas.microsoft.com/office/drawing/2014/main" id="{5831F6AF-423E-7890-F944-1409BFAA0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妊婦がタバコを吸っていると，赤ちゃんにいろんな障害が現われやすくなります．</a:t>
            </a:r>
          </a:p>
          <a:p>
            <a:endParaRPr lang="ja-JP" altLang="en-US"/>
          </a:p>
        </p:txBody>
      </p:sp>
      <p:sp>
        <p:nvSpPr>
          <p:cNvPr id="107523" name="スライド番号プレースホルダー 3">
            <a:extLst>
              <a:ext uri="{FF2B5EF4-FFF2-40B4-BE49-F238E27FC236}">
                <a16:creationId xmlns:a16="http://schemas.microsoft.com/office/drawing/2014/main" id="{AA4BA93A-FB12-E308-B9AF-912519FD93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986F2C8-D19B-6F4A-BD93-4429DFD49582}" type="slidenum">
              <a:rPr lang="ja-JP" altLang="en-US" smtClean="0">
                <a:latin typeface="Calibri" panose="020F0502020204030204" pitchFamily="34" charset="0"/>
              </a:rPr>
              <a:pPr/>
              <a:t>55</a:t>
            </a:fld>
            <a:endParaRPr lang="ja-JP"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スライド イメージ プレースホルダー 1">
            <a:extLst>
              <a:ext uri="{FF2B5EF4-FFF2-40B4-BE49-F238E27FC236}">
                <a16:creationId xmlns:a16="http://schemas.microsoft.com/office/drawing/2014/main" id="{3FA4BD99-001B-2C7E-A3A8-E7AD7C2B3B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ノート プレースホルダー 2">
            <a:extLst>
              <a:ext uri="{FF2B5EF4-FFF2-40B4-BE49-F238E27FC236}">
                <a16:creationId xmlns:a16="http://schemas.microsoft.com/office/drawing/2014/main" id="{F57CB281-A21C-7EEB-A663-3A339EB2F8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ゴシック" panose="020B0600070205080204" pitchFamily="34" charset="-128"/>
                <a:ea typeface="ＭＳ Ｐ明朝" panose="02020600040205080304" pitchFamily="18" charset="-128"/>
              </a:rPr>
              <a:t>妊婦がタバコを吸うと 子どもの知能指数は低下します．</a:t>
            </a:r>
          </a:p>
          <a:p>
            <a:endParaRPr lang="ja-JP" altLang="en-US"/>
          </a:p>
        </p:txBody>
      </p:sp>
      <p:sp>
        <p:nvSpPr>
          <p:cNvPr id="109571" name="スライド番号プレースホルダー 3">
            <a:extLst>
              <a:ext uri="{FF2B5EF4-FFF2-40B4-BE49-F238E27FC236}">
                <a16:creationId xmlns:a16="http://schemas.microsoft.com/office/drawing/2014/main" id="{2A6813D1-D0FF-729A-EEA4-6DB951C9E4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58CDED24-ABE1-994B-8D9F-28B6DE74B5A4}" type="slidenum">
              <a:rPr lang="ja-JP" altLang="en-US" smtClean="0">
                <a:latin typeface="Calibri" panose="020F0502020204030204" pitchFamily="34" charset="0"/>
              </a:rPr>
              <a:pPr/>
              <a:t>56</a:t>
            </a:fld>
            <a:endParaRPr lang="ja-JP"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スライド イメージ プレースホルダー 1">
            <a:extLst>
              <a:ext uri="{FF2B5EF4-FFF2-40B4-BE49-F238E27FC236}">
                <a16:creationId xmlns:a16="http://schemas.microsoft.com/office/drawing/2014/main" id="{4759F17F-F436-436D-5480-2414CDD857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ノート プレースホルダー 2">
            <a:extLst>
              <a:ext uri="{FF2B5EF4-FFF2-40B4-BE49-F238E27FC236}">
                <a16:creationId xmlns:a16="http://schemas.microsoft.com/office/drawing/2014/main" id="{B17E7DA8-0FCF-793F-6945-10FF88E2F1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両親ともタバコを吸わなければ</a:t>
            </a:r>
            <a:endParaRPr lang="en-US" altLang="ja-JP">
              <a:ea typeface="ＭＳ Ｐ明朝" panose="02020600040205080304" pitchFamily="18" charset="-128"/>
            </a:endParaRPr>
          </a:p>
          <a:p>
            <a:r>
              <a:rPr lang="ja-JP" altLang="en-US">
                <a:ea typeface="ＭＳ Ｐ明朝" panose="02020600040205080304" pitchFamily="18" charset="-128"/>
              </a:rPr>
              <a:t>子どもの喫煙率は</a:t>
            </a:r>
            <a:r>
              <a:rPr lang="en-US" altLang="ja-JP">
                <a:ea typeface="ＭＳ Ｐ明朝" panose="02020600040205080304" pitchFamily="18" charset="-128"/>
              </a:rPr>
              <a:t>14</a:t>
            </a:r>
            <a:r>
              <a:rPr lang="ja-JP" altLang="en-US">
                <a:ea typeface="ＭＳ Ｐ明朝" panose="02020600040205080304" pitchFamily="18" charset="-128"/>
              </a:rPr>
              <a:t>％ですが，両親ともタバコを吸うと，子どもの喫煙率は</a:t>
            </a:r>
            <a:r>
              <a:rPr lang="en-US" altLang="ja-JP">
                <a:ea typeface="ＭＳ Ｐ明朝" panose="02020600040205080304" pitchFamily="18" charset="-128"/>
              </a:rPr>
              <a:t>37</a:t>
            </a:r>
            <a:r>
              <a:rPr lang="ja-JP" altLang="en-US">
                <a:ea typeface="ＭＳ Ｐ明朝" panose="02020600040205080304" pitchFamily="18" charset="-128"/>
              </a:rPr>
              <a:t>％に上昇します．</a:t>
            </a:r>
            <a:endParaRPr lang="en-US" altLang="ja-JP">
              <a:ea typeface="ＭＳ Ｐ明朝" panose="02020600040205080304" pitchFamily="18" charset="-128"/>
            </a:endParaRPr>
          </a:p>
          <a:p>
            <a:r>
              <a:rPr lang="ja-JP" altLang="en-US">
                <a:ea typeface="ＭＳ Ｐ明朝" panose="02020600040205080304" pitchFamily="18" charset="-128"/>
              </a:rPr>
              <a:t>お父さん，お母さん禁煙しましょうね．</a:t>
            </a:r>
          </a:p>
          <a:p>
            <a:endParaRPr lang="ja-JP" altLang="en-US">
              <a:ea typeface="ＭＳ Ｐ明朝" panose="02020600040205080304" pitchFamily="18" charset="-128"/>
            </a:endParaRPr>
          </a:p>
        </p:txBody>
      </p:sp>
      <p:sp>
        <p:nvSpPr>
          <p:cNvPr id="113667" name="スライド番号プレースホルダー 3">
            <a:extLst>
              <a:ext uri="{FF2B5EF4-FFF2-40B4-BE49-F238E27FC236}">
                <a16:creationId xmlns:a16="http://schemas.microsoft.com/office/drawing/2014/main" id="{DAB00B02-93C5-09CF-CF85-942319BBA9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15FEFC98-72CB-8E42-A3EF-2060D58548A4}" type="slidenum">
              <a:rPr lang="ja-JP" altLang="en-US" smtClean="0">
                <a:latin typeface="Calibri" panose="020F0502020204030204" pitchFamily="34" charset="0"/>
              </a:rPr>
              <a:pPr/>
              <a:t>59</a:t>
            </a:fld>
            <a:endParaRPr lang="ja-JP"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ー 1">
            <a:extLst>
              <a:ext uri="{FF2B5EF4-FFF2-40B4-BE49-F238E27FC236}">
                <a16:creationId xmlns:a16="http://schemas.microsoft.com/office/drawing/2014/main" id="{87EC030E-B5CB-46BC-2593-5CE1DD6234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ノート プレースホルダー 2">
            <a:extLst>
              <a:ext uri="{FF2B5EF4-FFF2-40B4-BE49-F238E27FC236}">
                <a16:creationId xmlns:a16="http://schemas.microsoft.com/office/drawing/2014/main" id="{3C5704F7-74F5-51CE-EDDB-D3B8B1AA1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a:latin typeface="ＤＦＰ太丸ゴシック体" pitchFamily="2" charset="-128"/>
                <a:ea typeface="ＤＦＰ太丸ゴシック体" pitchFamily="2" charset="-128"/>
              </a:rPr>
              <a:t>皆さんのお父さん，お母さん</a:t>
            </a:r>
            <a:r>
              <a:rPr lang="en-US" altLang="ja-JP" sz="1400">
                <a:latin typeface="ＤＦＰ太丸ゴシック体" pitchFamily="2" charset="-128"/>
                <a:ea typeface="ＤＦＰ太丸ゴシック体" pitchFamily="2" charset="-128"/>
              </a:rPr>
              <a:t>(</a:t>
            </a:r>
            <a:r>
              <a:rPr lang="ja-JP" altLang="en-US" sz="1400">
                <a:latin typeface="ＤＦＰ太丸ゴシック体" pitchFamily="2" charset="-128"/>
                <a:ea typeface="ＤＦＰ太丸ゴシック体" pitchFamily="2" charset="-128"/>
              </a:rPr>
              <a:t>おじいさん、おばあさん</a:t>
            </a:r>
            <a:r>
              <a:rPr lang="en-US" altLang="ja-JP" sz="1400">
                <a:latin typeface="ＤＦＰ太丸ゴシック体" pitchFamily="2" charset="-128"/>
                <a:ea typeface="ＤＦＰ太丸ゴシック体" pitchFamily="2" charset="-128"/>
              </a:rPr>
              <a:t>)</a:t>
            </a:r>
            <a:r>
              <a:rPr lang="ja-JP" altLang="en-US" sz="1400">
                <a:latin typeface="ＤＦＰ太丸ゴシック体" pitchFamily="2" charset="-128"/>
                <a:ea typeface="ＤＦＰ太丸ゴシック体" pitchFamily="2" charset="-128"/>
              </a:rPr>
              <a:t>が生まれた頃はタバコを吸うのが当たり前の時代でした．</a:t>
            </a:r>
          </a:p>
          <a:p>
            <a:pPr eaLnBrk="1" hangingPunct="1">
              <a:spcBef>
                <a:spcPct val="50000"/>
              </a:spcBef>
            </a:pPr>
            <a:r>
              <a:rPr lang="ja-JP" altLang="en-US" sz="1400">
                <a:solidFill>
                  <a:srgbClr val="FF0000"/>
                </a:solidFill>
                <a:latin typeface="ＤＦＰ太丸ゴシック体" pitchFamily="2" charset="-128"/>
                <a:ea typeface="ＤＦＰ太丸ゴシック体" pitchFamily="2" charset="-128"/>
              </a:rPr>
              <a:t>今日も元気だ！タバコがうまい！や，タバコは動くアクセサリー！といったキャッチフレーズをよく聞かされていました．この頃はまだタバコの害がよく知られていませんでした．</a:t>
            </a:r>
          </a:p>
          <a:p>
            <a:endParaRPr lang="ja-JP" altLang="en-US" sz="1400">
              <a:latin typeface="ＤＦＰ太丸ゴシック体" pitchFamily="2" charset="-128"/>
              <a:ea typeface="ＤＦＰ太丸ゴシック体" pitchFamily="2" charset="-128"/>
            </a:endParaRPr>
          </a:p>
        </p:txBody>
      </p:sp>
      <p:sp>
        <p:nvSpPr>
          <p:cNvPr id="25603" name="スライド番号プレースホルダー 3">
            <a:extLst>
              <a:ext uri="{FF2B5EF4-FFF2-40B4-BE49-F238E27FC236}">
                <a16:creationId xmlns:a16="http://schemas.microsoft.com/office/drawing/2014/main" id="{F45B3D46-8655-6D68-6036-C3C6221501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05348ACE-2767-D94A-B5E2-8056F2F1E18C}" type="slidenum">
              <a:rPr lang="ja-JP" altLang="en-US" smtClean="0">
                <a:latin typeface="Calibri" panose="020F0502020204030204" pitchFamily="34" charset="0"/>
              </a:rPr>
              <a:pPr/>
              <a:t>8</a:t>
            </a:fld>
            <a:endParaRPr lang="ja-JP"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スライド イメージ プレースホルダー 1">
            <a:extLst>
              <a:ext uri="{FF2B5EF4-FFF2-40B4-BE49-F238E27FC236}">
                <a16:creationId xmlns:a16="http://schemas.microsoft.com/office/drawing/2014/main" id="{B12BADFD-7D54-7833-8800-D3A81D275E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ノート プレースホルダー 2">
            <a:extLst>
              <a:ext uri="{FF2B5EF4-FFF2-40B4-BE49-F238E27FC236}">
                <a16:creationId xmlns:a16="http://schemas.microsoft.com/office/drawing/2014/main" id="{96F876E4-809F-AE88-EEE8-4D944B612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latin typeface="Century" panose="02040604050505020304" pitchFamily="18" charset="0"/>
                <a:ea typeface="ＭＳ 明朝" panose="02020609040205080304" pitchFamily="49" charset="-128"/>
              </a:rPr>
              <a:t>家庭内喫煙の結果：家族に喫煙者がいると子どもが真似をするようになる．</a:t>
            </a:r>
          </a:p>
          <a:p>
            <a:pPr algn="just" eaLnBrk="1" hangingPunct="1"/>
            <a:r>
              <a:rPr lang="ja-JP" altLang="en-US">
                <a:latin typeface="Century" panose="02040604050505020304" pitchFamily="18" charset="0"/>
                <a:ea typeface="ＭＳ 明朝" panose="02020609040205080304" pitchFamily="49" charset="-128"/>
              </a:rPr>
              <a:t>タバコは吸い始めると止めたくても止められなくなります．うそだと思ったらタバコを吸うお父さん，お母さん，お兄さん，お姉さんに聞いてみてください．これは依存症といって立派な病気なのです．依存症になってしまうと禁断症状という苦しい思いをしなければやめられません．子どもは年齢が低いほどニコチン依存症の完成が早いので興味半分で吸い始めると後で大変な思いをするようになります．</a:t>
            </a:r>
          </a:p>
          <a:p>
            <a:endParaRPr lang="ja-JP" altLang="en-US"/>
          </a:p>
        </p:txBody>
      </p:sp>
      <p:sp>
        <p:nvSpPr>
          <p:cNvPr id="115715" name="スライド番号プレースホルダー 3">
            <a:extLst>
              <a:ext uri="{FF2B5EF4-FFF2-40B4-BE49-F238E27FC236}">
                <a16:creationId xmlns:a16="http://schemas.microsoft.com/office/drawing/2014/main" id="{FC2E71E5-AA9A-14AD-E183-74F6195E6E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8B36B8FA-7989-2744-A60F-6297B1D838C2}" type="slidenum">
              <a:rPr lang="ja-JP" altLang="en-US" smtClean="0">
                <a:latin typeface="Calibri" panose="020F0502020204030204" pitchFamily="34" charset="0"/>
              </a:rPr>
              <a:pPr/>
              <a:t>60</a:t>
            </a:fld>
            <a:endParaRPr lang="ja-JP"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スライド イメージ プレースホルダー 1">
            <a:extLst>
              <a:ext uri="{FF2B5EF4-FFF2-40B4-BE49-F238E27FC236}">
                <a16:creationId xmlns:a16="http://schemas.microsoft.com/office/drawing/2014/main" id="{669733EF-0094-620A-CE86-A41D7C1A9A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ノート プレースホルダー 2">
            <a:extLst>
              <a:ext uri="{FF2B5EF4-FFF2-40B4-BE49-F238E27FC236}">
                <a16:creationId xmlns:a16="http://schemas.microsoft.com/office/drawing/2014/main" id="{8A04E75A-547D-838A-0275-4CA25D123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タバコが環境に与える影響を考えてみましょう．</a:t>
            </a:r>
            <a:r>
              <a:rPr lang="ja-JP" altLang="en-US">
                <a:latin typeface="Century" panose="02040604050505020304" pitchFamily="18" charset="0"/>
                <a:ea typeface="ＭＳ 明朝" panose="02020609040205080304" pitchFamily="49" charset="-128"/>
              </a:rPr>
              <a:t>子どもの異物誤飲の１位はタバコで</a:t>
            </a:r>
            <a:r>
              <a:rPr lang="en-US" altLang="ja-JP">
                <a:latin typeface="Century" panose="02040604050505020304" pitchFamily="18" charset="0"/>
                <a:ea typeface="ＭＳ 明朝" panose="02020609040205080304" pitchFamily="49" charset="-128"/>
              </a:rPr>
              <a:t>45.2</a:t>
            </a:r>
            <a:r>
              <a:rPr lang="ja-JP" altLang="en-US">
                <a:latin typeface="Century" panose="02040604050505020304" pitchFamily="18" charset="0"/>
                <a:ea typeface="ＭＳ 明朝" panose="02020609040205080304" pitchFamily="49" charset="-128"/>
              </a:rPr>
              <a:t>％にのぼります．家族の人がさもおいしそうにタバコを吸っているのをみて，小さい子は自分の口に持っていきます．タバコの吸殻はきちんと捨てましょうね．タバコ１本に含まれるニコチン量は子どもの致死量にあたります．</a:t>
            </a:r>
            <a:endParaRPr lang="ja-JP" altLang="en-US">
              <a:ea typeface="ＭＳ Ｐ明朝" panose="02020600040205080304" pitchFamily="18" charset="-128"/>
            </a:endParaRPr>
          </a:p>
          <a:p>
            <a:endParaRPr lang="ja-JP" altLang="en-US"/>
          </a:p>
        </p:txBody>
      </p:sp>
      <p:sp>
        <p:nvSpPr>
          <p:cNvPr id="117763" name="スライド番号プレースホルダー 3">
            <a:extLst>
              <a:ext uri="{FF2B5EF4-FFF2-40B4-BE49-F238E27FC236}">
                <a16:creationId xmlns:a16="http://schemas.microsoft.com/office/drawing/2014/main" id="{6CE76530-F774-DD6E-8E7B-C15FF5B17C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FA51B5E7-7C52-1445-B3F7-36B707720594}" type="slidenum">
              <a:rPr lang="ja-JP" altLang="en-US" smtClean="0">
                <a:latin typeface="Calibri" panose="020F0502020204030204" pitchFamily="34" charset="0"/>
              </a:rPr>
              <a:pPr/>
              <a:t>61</a:t>
            </a:fld>
            <a:endParaRPr lang="ja-JP"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スライド イメージ プレースホルダー 1">
            <a:extLst>
              <a:ext uri="{FF2B5EF4-FFF2-40B4-BE49-F238E27FC236}">
                <a16:creationId xmlns:a16="http://schemas.microsoft.com/office/drawing/2014/main" id="{40121EA0-978D-B4A9-1415-A333F1F3FD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ノート プレースホルダー 2">
            <a:extLst>
              <a:ext uri="{FF2B5EF4-FFF2-40B4-BE49-F238E27FC236}">
                <a16:creationId xmlns:a16="http://schemas.microsoft.com/office/drawing/2014/main" id="{B16440E4-D5F5-7EBD-9F4E-814B7EF07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entury" panose="02040604050505020304" pitchFamily="18" charset="0"/>
                <a:ea typeface="ＭＳ 明朝" panose="02020609040205080304" pitchFamily="49" charset="-128"/>
              </a:rPr>
              <a:t>火事の原因のトップは「タバコ」です．ほとんどの場合，ニュースでは火事が起きたときだけしか報道されませんね．「火事の原因については消防と警察が調べています．」でおしまいです．それが放火だったりすると，また報道されますが，タバコの不始末だったら，ありふれているのでもう報道されません．火事の原因はタバコの火の不始末が一番多いことだけは頭に入れておいてね．</a:t>
            </a:r>
            <a:endParaRPr lang="en-US" altLang="ja-JP">
              <a:latin typeface="Century" panose="02040604050505020304" pitchFamily="18" charset="0"/>
              <a:ea typeface="ＭＳ 明朝" panose="02020609040205080304" pitchFamily="49" charset="-128"/>
            </a:endParaRPr>
          </a:p>
          <a:p>
            <a:r>
              <a:rPr lang="ja-JP" altLang="en-US">
                <a:ea typeface="ＭＳ Ｐ明朝" panose="02020600040205080304" pitchFamily="18" charset="-128"/>
              </a:rPr>
              <a:t>皆さんが知るはずもないのですが，今から３０年前の１９８２年２月，東京にあった「ホテルニュージャパン」という地下２階・地上１０階建・５１３室を持った大きなホテルで火災があり，９時間も燃え続けて，死者３３名，負傷者３４名を出す大惨事となりました．出火原因は宿泊客の寝タバコでした．</a:t>
            </a:r>
            <a:endParaRPr lang="en-US" altLang="ja-JP">
              <a:latin typeface="Century" panose="02040604050505020304" pitchFamily="18" charset="0"/>
              <a:ea typeface="ＭＳ 明朝" panose="02020609040205080304" pitchFamily="49" charset="-128"/>
            </a:endParaRPr>
          </a:p>
          <a:p>
            <a:endParaRPr lang="ja-JP" altLang="en-US"/>
          </a:p>
        </p:txBody>
      </p:sp>
      <p:sp>
        <p:nvSpPr>
          <p:cNvPr id="119811" name="スライド番号プレースホルダー 3">
            <a:extLst>
              <a:ext uri="{FF2B5EF4-FFF2-40B4-BE49-F238E27FC236}">
                <a16:creationId xmlns:a16="http://schemas.microsoft.com/office/drawing/2014/main" id="{116CFD89-AD8D-A82D-A673-FF8395357E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9B8BD3A9-8BBD-2B4B-B208-B76D8C9275E0}" type="slidenum">
              <a:rPr lang="ja-JP" altLang="en-US" smtClean="0">
                <a:latin typeface="Calibri" panose="020F0502020204030204" pitchFamily="34" charset="0"/>
              </a:rPr>
              <a:pPr/>
              <a:t>62</a:t>
            </a:fld>
            <a:endParaRPr lang="ja-JP"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スライド イメージ プレースホルダー 1">
            <a:extLst>
              <a:ext uri="{FF2B5EF4-FFF2-40B4-BE49-F238E27FC236}">
                <a16:creationId xmlns:a16="http://schemas.microsoft.com/office/drawing/2014/main" id="{D260675B-9E43-9A8A-CE43-C001586990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ノート プレースホルダー 2">
            <a:extLst>
              <a:ext uri="{FF2B5EF4-FFF2-40B4-BE49-F238E27FC236}">
                <a16:creationId xmlns:a16="http://schemas.microsoft.com/office/drawing/2014/main" id="{2C34E918-137B-4A13-98A1-B50705ABCC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entury" panose="02040604050505020304" pitchFamily="18" charset="0"/>
                <a:ea typeface="ＭＳ 明朝" panose="02020609040205080304" pitchFamily="49" charset="-128"/>
              </a:rPr>
              <a:t>散乱ごみの１位はタバコの吸い殻です．金沢には毎年たくさんの観光客が来ますけど，道路がこんなに汚ければ二度と行きたくないと感じるのではないでしょうか．病院，学校が敷地内禁煙にしても，回りの道路でタバコのポイ捨てが増えてはこまります．観光に力を入れるのだったら，歩きタバコやタバコのポイ捨てを禁止しよう！</a:t>
            </a:r>
            <a:endParaRPr lang="en-US" altLang="ja-JP">
              <a:latin typeface="Century" panose="02040604050505020304" pitchFamily="18" charset="0"/>
              <a:ea typeface="ＭＳ 明朝" panose="02020609040205080304" pitchFamily="49" charset="-128"/>
            </a:endParaRPr>
          </a:p>
          <a:p>
            <a:endParaRPr lang="ja-JP" altLang="en-US"/>
          </a:p>
        </p:txBody>
      </p:sp>
      <p:sp>
        <p:nvSpPr>
          <p:cNvPr id="121859" name="スライド番号プレースホルダー 3">
            <a:extLst>
              <a:ext uri="{FF2B5EF4-FFF2-40B4-BE49-F238E27FC236}">
                <a16:creationId xmlns:a16="http://schemas.microsoft.com/office/drawing/2014/main" id="{D71B9B65-1CE7-D4A0-2DB5-65C36F384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EC0B2077-6980-824D-9768-7E3E3A955A16}" type="slidenum">
              <a:rPr lang="ja-JP" altLang="en-US" smtClean="0">
                <a:latin typeface="Calibri" panose="020F0502020204030204" pitchFamily="34" charset="0"/>
              </a:rPr>
              <a:pPr/>
              <a:t>63</a:t>
            </a:fld>
            <a:endParaRPr lang="ja-JP"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スライド イメージ プレースホルダー 1">
            <a:extLst>
              <a:ext uri="{FF2B5EF4-FFF2-40B4-BE49-F238E27FC236}">
                <a16:creationId xmlns:a16="http://schemas.microsoft.com/office/drawing/2014/main" id="{BB1A9601-CCF2-7637-1448-32965CD645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ノート プレースホルダー 2">
            <a:extLst>
              <a:ext uri="{FF2B5EF4-FFF2-40B4-BE49-F238E27FC236}">
                <a16:creationId xmlns:a16="http://schemas.microsoft.com/office/drawing/2014/main" id="{86BBC4FD-FE2A-55C0-3E0A-E2F78D152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ea typeface="ＭＳ Ｐ明朝" panose="02020600040205080304" pitchFamily="18" charset="-128"/>
              </a:rPr>
              <a:t>タバコの害がわかりましたか？</a:t>
            </a:r>
            <a:endParaRPr lang="en-US" altLang="ja-JP">
              <a:ea typeface="ＭＳ Ｐ明朝" panose="02020600040205080304" pitchFamily="18" charset="-128"/>
            </a:endParaRPr>
          </a:p>
          <a:p>
            <a:pPr eaLnBrk="1" hangingPunct="1"/>
            <a:r>
              <a:rPr lang="ja-JP" altLang="en-US">
                <a:ea typeface="ＭＳ Ｐ明朝" panose="02020600040205080304" pitchFamily="18" charset="-128"/>
              </a:rPr>
              <a:t>吸わないのに，間接的に吸ってしまう害</a:t>
            </a:r>
          </a:p>
          <a:p>
            <a:pPr eaLnBrk="1" hangingPunct="1"/>
            <a:r>
              <a:rPr lang="ja-JP" altLang="en-US">
                <a:ea typeface="ＭＳ Ｐ明朝" panose="02020600040205080304" pitchFamily="18" charset="-128"/>
              </a:rPr>
              <a:t>依存症（タバコなしではいられない気持ち）</a:t>
            </a:r>
          </a:p>
          <a:p>
            <a:pPr eaLnBrk="1" hangingPunct="1"/>
            <a:r>
              <a:rPr lang="ja-JP" altLang="en-US">
                <a:ea typeface="ＭＳ Ｐ明朝" panose="02020600040205080304" pitchFamily="18" charset="-128"/>
              </a:rPr>
              <a:t>吸う人の健康被害</a:t>
            </a:r>
          </a:p>
          <a:p>
            <a:pPr eaLnBrk="1" hangingPunct="1"/>
            <a:r>
              <a:rPr lang="ja-JP" altLang="en-US">
                <a:ea typeface="ＭＳ Ｐ明朝" panose="02020600040205080304" pitchFamily="18" charset="-128"/>
              </a:rPr>
              <a:t>環境に及ぼす害</a:t>
            </a:r>
          </a:p>
          <a:p>
            <a:pPr eaLnBrk="1" hangingPunct="1"/>
            <a:r>
              <a:rPr lang="ja-JP" altLang="en-US">
                <a:ea typeface="ＭＳ Ｐ明朝" panose="02020600040205080304" pitchFamily="18" charset="-128"/>
              </a:rPr>
              <a:t>お金の無駄</a:t>
            </a:r>
          </a:p>
          <a:p>
            <a:pPr eaLnBrk="1" hangingPunct="1"/>
            <a:endParaRPr lang="ja-JP" altLang="en-US">
              <a:ea typeface="ＭＳ Ｐ明朝" panose="02020600040205080304" pitchFamily="18" charset="-128"/>
            </a:endParaRPr>
          </a:p>
          <a:p>
            <a:endParaRPr lang="ja-JP" altLang="en-US"/>
          </a:p>
        </p:txBody>
      </p:sp>
      <p:sp>
        <p:nvSpPr>
          <p:cNvPr id="123907" name="スライド番号プレースホルダー 3">
            <a:extLst>
              <a:ext uri="{FF2B5EF4-FFF2-40B4-BE49-F238E27FC236}">
                <a16:creationId xmlns:a16="http://schemas.microsoft.com/office/drawing/2014/main" id="{606C21B0-49BC-BE41-6A02-2DF660561A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D998ADC4-E4FD-D140-9941-B38A44E5245A}" type="slidenum">
              <a:rPr lang="ja-JP" altLang="en-US" smtClean="0">
                <a:latin typeface="Calibri" panose="020F0502020204030204" pitchFamily="34" charset="0"/>
              </a:rPr>
              <a:pPr/>
              <a:t>64</a:t>
            </a:fld>
            <a:endParaRPr lang="ja-JP"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スライド イメージ プレースホルダー 1">
            <a:extLst>
              <a:ext uri="{FF2B5EF4-FFF2-40B4-BE49-F238E27FC236}">
                <a16:creationId xmlns:a16="http://schemas.microsoft.com/office/drawing/2014/main" id="{0564E399-31BB-26BE-C096-664F7C398E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ノート プレースホルダー 2">
            <a:extLst>
              <a:ext uri="{FF2B5EF4-FFF2-40B4-BE49-F238E27FC236}">
                <a16:creationId xmlns:a16="http://schemas.microsoft.com/office/drawing/2014/main" id="{2E3778BD-36BE-95F4-3C25-76D39FD761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600">
                <a:latin typeface="ＤＦＰ太丸ゴシック体" pitchFamily="2" charset="-128"/>
                <a:ea typeface="ＤＦＰ太丸ゴシック体" pitchFamily="2" charset="-128"/>
              </a:rPr>
              <a:t>紙巻きタバコの販売量は、</a:t>
            </a:r>
            <a:r>
              <a:rPr lang="en-US" altLang="ja-JP" sz="1600">
                <a:latin typeface="ＤＦＰ太丸ゴシック体" pitchFamily="2" charset="-128"/>
                <a:ea typeface="ＤＦＰ太丸ゴシック体" pitchFamily="2" charset="-128"/>
              </a:rPr>
              <a:t>1996</a:t>
            </a:r>
            <a:r>
              <a:rPr lang="ja-JP" altLang="en-US" sz="1600">
                <a:latin typeface="ＤＦＰ太丸ゴシック体" pitchFamily="2" charset="-128"/>
                <a:ea typeface="ＤＦＰ太丸ゴシック体" pitchFamily="2" charset="-128"/>
              </a:rPr>
              <a:t>年に</a:t>
            </a:r>
            <a:r>
              <a:rPr lang="en-US" altLang="ja-JP" sz="1600">
                <a:latin typeface="ＤＦＰ太丸ゴシック体" pitchFamily="2" charset="-128"/>
                <a:ea typeface="ＤＦＰ太丸ゴシック体" pitchFamily="2" charset="-128"/>
              </a:rPr>
              <a:t>3500</a:t>
            </a:r>
            <a:r>
              <a:rPr lang="ja-JP" altLang="en-US" sz="1600">
                <a:latin typeface="ＤＦＰ太丸ゴシック体" pitchFamily="2" charset="-128"/>
                <a:ea typeface="ＤＦＰ太丸ゴシック体" pitchFamily="2" charset="-128"/>
              </a:rPr>
              <a:t>億本でしたが、年々減少して、</a:t>
            </a:r>
            <a:r>
              <a:rPr lang="en-US" altLang="ja-JP" sz="1600">
                <a:latin typeface="ＤＦＰ太丸ゴシック体" pitchFamily="2" charset="-128"/>
                <a:ea typeface="ＤＦＰ太丸ゴシック体" pitchFamily="2" charset="-128"/>
              </a:rPr>
              <a:t>2016</a:t>
            </a:r>
            <a:r>
              <a:rPr lang="ja-JP" altLang="en-US" sz="1600">
                <a:latin typeface="ＤＦＰ太丸ゴシック体" pitchFamily="2" charset="-128"/>
                <a:ea typeface="ＤＦＰ太丸ゴシック体" pitchFamily="2" charset="-128"/>
              </a:rPr>
              <a:t>年には半分以下の</a:t>
            </a:r>
            <a:r>
              <a:rPr lang="en-US" altLang="ja-JP" sz="1600">
                <a:latin typeface="ＤＦＰ太丸ゴシック体" pitchFamily="2" charset="-128"/>
                <a:ea typeface="ＤＦＰ太丸ゴシック体" pitchFamily="2" charset="-128"/>
              </a:rPr>
              <a:t>1680</a:t>
            </a:r>
            <a:r>
              <a:rPr lang="ja-JP" altLang="en-US" sz="1600">
                <a:latin typeface="ＤＦＰ太丸ゴシック体" pitchFamily="2" charset="-128"/>
                <a:ea typeface="ＤＦＰ太丸ゴシック体" pitchFamily="2" charset="-128"/>
              </a:rPr>
              <a:t>億本に激減。</a:t>
            </a:r>
          </a:p>
          <a:p>
            <a:r>
              <a:rPr lang="ja-JP" altLang="en-US" sz="1600">
                <a:latin typeface="ＤＦＰ太丸ゴシック体" pitchFamily="2" charset="-128"/>
                <a:ea typeface="ＤＦＰ太丸ゴシック体" pitchFamily="2" charset="-128"/>
              </a:rPr>
              <a:t>タバコ各社は、燃焼の煙が無く匂いの少ない加熱式タバコに活路を見出そうとしている。</a:t>
            </a:r>
          </a:p>
          <a:p>
            <a:r>
              <a:rPr lang="ja-JP" altLang="en-US" sz="1600">
                <a:latin typeface="ＤＦＰ太丸ゴシック体" pitchFamily="2" charset="-128"/>
                <a:ea typeface="ＤＦＰ太丸ゴシック体" pitchFamily="2" charset="-128"/>
              </a:rPr>
              <a:t>先頭を走るアイコスは、</a:t>
            </a:r>
            <a:r>
              <a:rPr lang="en-US" altLang="ja-JP" sz="1600">
                <a:latin typeface="ＤＦＰ太丸ゴシック体" pitchFamily="2" charset="-128"/>
                <a:ea typeface="ＤＦＰ太丸ゴシック体" pitchFamily="2" charset="-128"/>
              </a:rPr>
              <a:t>2016</a:t>
            </a:r>
            <a:r>
              <a:rPr lang="ja-JP" altLang="en-US" sz="1600">
                <a:latin typeface="ＤＦＰ太丸ゴシック体" pitchFamily="2" charset="-128"/>
                <a:ea typeface="ＤＦＰ太丸ゴシック体" pitchFamily="2" charset="-128"/>
              </a:rPr>
              <a:t>年</a:t>
            </a:r>
            <a:r>
              <a:rPr lang="en-US" altLang="ja-JP" sz="1600">
                <a:latin typeface="ＤＦＰ太丸ゴシック体" pitchFamily="2" charset="-128"/>
                <a:ea typeface="ＤＦＰ太丸ゴシック体" pitchFamily="2" charset="-128"/>
              </a:rPr>
              <a:t>4</a:t>
            </a:r>
            <a:r>
              <a:rPr lang="ja-JP" altLang="en-US" sz="1600">
                <a:latin typeface="ＤＦＰ太丸ゴシック体" pitchFamily="2" charset="-128"/>
                <a:ea typeface="ＤＦＰ太丸ゴシック体" pitchFamily="2" charset="-128"/>
              </a:rPr>
              <a:t>月から全国展開され、端末販売台数は</a:t>
            </a:r>
            <a:r>
              <a:rPr lang="en-US" altLang="ja-JP" sz="1600">
                <a:latin typeface="ＤＦＰ太丸ゴシック体" pitchFamily="2" charset="-128"/>
                <a:ea typeface="ＤＦＰ太丸ゴシック体" pitchFamily="2" charset="-128"/>
              </a:rPr>
              <a:t>300</a:t>
            </a:r>
            <a:r>
              <a:rPr lang="ja-JP" altLang="en-US" sz="1600">
                <a:latin typeface="ＤＦＰ太丸ゴシック体" pitchFamily="2" charset="-128"/>
                <a:ea typeface="ＤＦＰ太丸ゴシック体" pitchFamily="2" charset="-128"/>
              </a:rPr>
              <a:t>万を超え、</a:t>
            </a:r>
            <a:endParaRPr lang="en-US" altLang="ja-JP" sz="1600">
              <a:latin typeface="ＤＦＰ太丸ゴシック体" pitchFamily="2" charset="-128"/>
              <a:ea typeface="ＤＦＰ太丸ゴシック体" pitchFamily="2" charset="-128"/>
            </a:endParaRPr>
          </a:p>
          <a:p>
            <a:r>
              <a:rPr lang="en-US" altLang="ja-JP" sz="1600">
                <a:latin typeface="ＤＦＰ太丸ゴシック体" pitchFamily="2" charset="-128"/>
                <a:ea typeface="ＤＦＰ太丸ゴシック体" pitchFamily="2" charset="-128"/>
              </a:rPr>
              <a:t>2017</a:t>
            </a:r>
            <a:r>
              <a:rPr lang="ja-JP" altLang="en-US" sz="1600">
                <a:latin typeface="ＤＦＰ太丸ゴシック体" pitchFamily="2" charset="-128"/>
                <a:ea typeface="ＤＦＰ太丸ゴシック体" pitchFamily="2" charset="-128"/>
              </a:rPr>
              <a:t>年</a:t>
            </a:r>
            <a:r>
              <a:rPr lang="en-US" altLang="ja-JP" sz="1600">
                <a:latin typeface="ＤＦＰ太丸ゴシック体" pitchFamily="2" charset="-128"/>
                <a:ea typeface="ＤＦＰ太丸ゴシック体" pitchFamily="2" charset="-128"/>
              </a:rPr>
              <a:t>4</a:t>
            </a:r>
            <a:r>
              <a:rPr lang="ja-JP" altLang="en-US" sz="1600">
                <a:latin typeface="ＤＦＰ太丸ゴシック体" pitchFamily="2" charset="-128"/>
                <a:ea typeface="ＤＦＰ太丸ゴシック体" pitchFamily="2" charset="-128"/>
              </a:rPr>
              <a:t>月には国内タバコ市場の</a:t>
            </a:r>
            <a:r>
              <a:rPr lang="en-US" altLang="ja-JP" sz="1600">
                <a:latin typeface="ＤＦＰ太丸ゴシック体" pitchFamily="2" charset="-128"/>
                <a:ea typeface="ＤＦＰ太丸ゴシック体" pitchFamily="2" charset="-128"/>
              </a:rPr>
              <a:t>10</a:t>
            </a:r>
            <a:r>
              <a:rPr lang="ja-JP" altLang="en-US" sz="1600">
                <a:latin typeface="ＤＦＰ太丸ゴシック体" pitchFamily="2" charset="-128"/>
                <a:ea typeface="ＤＦＰ太丸ゴシック体" pitchFamily="2" charset="-128"/>
              </a:rPr>
              <a:t>％を占めるまでに成長している。</a:t>
            </a:r>
          </a:p>
          <a:p>
            <a:endParaRPr lang="ja-JP" altLang="en-US" sz="1600">
              <a:latin typeface="ＤＦＰ太丸ゴシック体" pitchFamily="2" charset="-128"/>
              <a:ea typeface="ＤＦＰ太丸ゴシック体" pitchFamily="2" charset="-128"/>
            </a:endParaRPr>
          </a:p>
        </p:txBody>
      </p:sp>
      <p:sp>
        <p:nvSpPr>
          <p:cNvPr id="128003" name="スライド番号プレースホルダー 3">
            <a:extLst>
              <a:ext uri="{FF2B5EF4-FFF2-40B4-BE49-F238E27FC236}">
                <a16:creationId xmlns:a16="http://schemas.microsoft.com/office/drawing/2014/main" id="{F11FBF64-A875-C927-0406-C7379B936F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41E6BCE0-CCD4-BF45-89C6-C3EB201553E9}" type="slidenum">
              <a:rPr lang="ja-JP" altLang="en-US" smtClean="0">
                <a:latin typeface="Calibri" panose="020F0502020204030204" pitchFamily="34" charset="0"/>
              </a:rPr>
              <a:pPr/>
              <a:t>67</a:t>
            </a:fld>
            <a:endParaRPr lang="ja-JP"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スライド イメージ プレースホルダー 1">
            <a:extLst>
              <a:ext uri="{FF2B5EF4-FFF2-40B4-BE49-F238E27FC236}">
                <a16:creationId xmlns:a16="http://schemas.microsoft.com/office/drawing/2014/main" id="{FC566111-01D3-242B-C394-3283531705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ノート プレースホルダー 2">
            <a:extLst>
              <a:ext uri="{FF2B5EF4-FFF2-40B4-BE49-F238E27FC236}">
                <a16:creationId xmlns:a16="http://schemas.microsoft.com/office/drawing/2014/main" id="{290BB373-E714-AA5C-A25B-A30826B73D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600">
                <a:latin typeface="ＤＦＰ太丸ゴシック体" pitchFamily="2" charset="-128"/>
                <a:ea typeface="ＤＦＰ太丸ゴシック体" pitchFamily="2" charset="-128"/>
              </a:rPr>
              <a:t>国内で販売されている電子タバコは、さまざまなフレーバーのリキッドを、</a:t>
            </a:r>
            <a:r>
              <a:rPr lang="ja-JP" altLang="en-US" sz="1600" b="1">
                <a:latin typeface="ＤＦＰ太丸ゴシック体" pitchFamily="2" charset="-128"/>
                <a:ea typeface="ＤＦＰ太丸ゴシック体" pitchFamily="2" charset="-128"/>
              </a:rPr>
              <a:t>ニコチン・タールフリー</a:t>
            </a:r>
            <a:r>
              <a:rPr lang="ja-JP" altLang="en-US" sz="1600">
                <a:latin typeface="ＤＦＰ太丸ゴシック体" pitchFamily="2" charset="-128"/>
                <a:ea typeface="ＤＦＰ太丸ゴシック体" pitchFamily="2" charset="-128"/>
              </a:rPr>
              <a:t>で楽しめることから、</a:t>
            </a:r>
            <a:r>
              <a:rPr lang="ja-JP" altLang="en-US" sz="1600" b="1">
                <a:latin typeface="ＤＦＰ太丸ゴシック体" pitchFamily="2" charset="-128"/>
                <a:ea typeface="ＤＦＰ太丸ゴシック体" pitchFamily="2" charset="-128"/>
              </a:rPr>
              <a:t>喫煙者・非喫煙者を問わず幅広い層から注目</a:t>
            </a:r>
            <a:r>
              <a:rPr lang="ja-JP" altLang="en-US" sz="1600">
                <a:latin typeface="ＤＦＰ太丸ゴシック体" pitchFamily="2" charset="-128"/>
                <a:ea typeface="ＤＦＰ太丸ゴシック体" pitchFamily="2" charset="-128"/>
              </a:rPr>
              <a:t>を集めています。</a:t>
            </a:r>
          </a:p>
          <a:p>
            <a:r>
              <a:rPr lang="en-US" altLang="ja-JP" sz="1600">
                <a:latin typeface="ＤＦＰ太丸ゴシック体" pitchFamily="2" charset="-128"/>
                <a:ea typeface="ＤＦＰ太丸ゴシック体" pitchFamily="2" charset="-128"/>
              </a:rPr>
              <a:t>IQOS</a:t>
            </a:r>
            <a:r>
              <a:rPr lang="ja-JP" altLang="en-US" sz="1600">
                <a:latin typeface="ＤＦＰ太丸ゴシック体" pitchFamily="2" charset="-128"/>
                <a:ea typeface="ＤＦＰ太丸ゴシック体" pitchFamily="2" charset="-128"/>
              </a:rPr>
              <a:t>に代表される</a:t>
            </a:r>
            <a:r>
              <a:rPr lang="ja-JP" altLang="en-US" sz="1600" b="1">
                <a:latin typeface="ＤＦＰ太丸ゴシック体" pitchFamily="2" charset="-128"/>
                <a:ea typeface="ＤＦＰ太丸ゴシック体" pitchFamily="2" charset="-128"/>
              </a:rPr>
              <a:t>加熱式タバコは、</a:t>
            </a:r>
            <a:r>
              <a:rPr lang="ja-JP" altLang="en-US" sz="1600">
                <a:latin typeface="ＤＦＰ太丸ゴシック体" pitchFamily="2" charset="-128"/>
                <a:ea typeface="ＤＦＰ太丸ゴシック体" pitchFamily="2" charset="-128"/>
              </a:rPr>
              <a:t>「</a:t>
            </a:r>
            <a:r>
              <a:rPr lang="ja-JP" altLang="en-US" sz="1600" b="1">
                <a:latin typeface="ＤＦＰ太丸ゴシック体" pitchFamily="2" charset="-128"/>
                <a:ea typeface="ＤＦＰ太丸ゴシック体" pitchFamily="2" charset="-128"/>
              </a:rPr>
              <a:t>タバコ葉を電力で加熱して、気化させた蒸気を吸って楽しむタバコ製品</a:t>
            </a:r>
            <a:r>
              <a:rPr lang="ja-JP" altLang="en-US" sz="1600">
                <a:latin typeface="ＤＦＰ太丸ゴシック体" pitchFamily="2" charset="-128"/>
                <a:ea typeface="ＤＦＰ太丸ゴシック体" pitchFamily="2" charset="-128"/>
              </a:rPr>
              <a:t>」 を指します。</a:t>
            </a:r>
          </a:p>
          <a:p>
            <a:r>
              <a:rPr lang="ja-JP" altLang="en-US" sz="1600">
                <a:latin typeface="ＤＦＰ太丸ゴシック体" pitchFamily="2" charset="-128"/>
                <a:ea typeface="ＤＦＰ太丸ゴシック体" pitchFamily="2" charset="-128"/>
              </a:rPr>
              <a:t>そのため、</a:t>
            </a:r>
            <a:r>
              <a:rPr lang="ja-JP" altLang="en-US" sz="1600" b="1">
                <a:latin typeface="ＤＦＰ太丸ゴシック体" pitchFamily="2" charset="-128"/>
                <a:ea typeface="ＤＦＰ太丸ゴシック体" pitchFamily="2" charset="-128"/>
              </a:rPr>
              <a:t>タールを大幅にカットしつつニコチンを摂取</a:t>
            </a:r>
            <a:r>
              <a:rPr lang="ja-JP" altLang="en-US" sz="1600">
                <a:latin typeface="ＤＦＰ太丸ゴシック体" pitchFamily="2" charset="-128"/>
                <a:ea typeface="ＤＦＰ太丸ゴシック体" pitchFamily="2" charset="-128"/>
              </a:rPr>
              <a:t>できるのが特徴で、</a:t>
            </a:r>
            <a:r>
              <a:rPr lang="ja-JP" altLang="en-US" sz="1600" b="1">
                <a:latin typeface="ＤＦＰ太丸ゴシック体" pitchFamily="2" charset="-128"/>
                <a:ea typeface="ＤＦＰ太丸ゴシック体" pitchFamily="2" charset="-128"/>
              </a:rPr>
              <a:t>従来のタバコの代替品として喫煙者の間で人気</a:t>
            </a:r>
            <a:r>
              <a:rPr lang="ja-JP" altLang="en-US" sz="1600">
                <a:latin typeface="ＤＦＰ太丸ゴシック体" pitchFamily="2" charset="-128"/>
                <a:ea typeface="ＤＦＰ太丸ゴシック体" pitchFamily="2" charset="-128"/>
              </a:rPr>
              <a:t>を集めています。</a:t>
            </a:r>
          </a:p>
          <a:p>
            <a:endParaRPr lang="ja-JP" altLang="en-US" sz="1600">
              <a:latin typeface="ＤＦＰ太丸ゴシック体" pitchFamily="2" charset="-128"/>
              <a:ea typeface="ＤＦＰ太丸ゴシック体" pitchFamily="2" charset="-128"/>
            </a:endParaRPr>
          </a:p>
        </p:txBody>
      </p:sp>
      <p:sp>
        <p:nvSpPr>
          <p:cNvPr id="130051" name="スライド番号プレースホルダー 3">
            <a:extLst>
              <a:ext uri="{FF2B5EF4-FFF2-40B4-BE49-F238E27FC236}">
                <a16:creationId xmlns:a16="http://schemas.microsoft.com/office/drawing/2014/main" id="{84407F6B-FAE7-37E6-03DA-B71C081AA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926AD834-D167-4A45-9D8D-90B9BEEDFA78}" type="slidenum">
              <a:rPr lang="ja-JP" altLang="en-US" smtClean="0">
                <a:latin typeface="Calibri" panose="020F0502020204030204" pitchFamily="34" charset="0"/>
              </a:rPr>
              <a:pPr/>
              <a:t>68</a:t>
            </a:fld>
            <a:endParaRPr lang="ja-JP"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スライド イメージ プレースホルダー 1">
            <a:extLst>
              <a:ext uri="{FF2B5EF4-FFF2-40B4-BE49-F238E27FC236}">
                <a16:creationId xmlns:a16="http://schemas.microsoft.com/office/drawing/2014/main" id="{A048473F-1D70-7781-CDA5-311CAA1DFF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ノート プレースホルダー 2">
            <a:extLst>
              <a:ext uri="{FF2B5EF4-FFF2-40B4-BE49-F238E27FC236}">
                <a16:creationId xmlns:a16="http://schemas.microsoft.com/office/drawing/2014/main" id="{BA9EB2E2-DDEB-8E6B-3FA0-31C0C08BF3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ja-JP" sz="1100">
                <a:latin typeface="ＭＳ Ｐゴシック" panose="020B0600070205080204" pitchFamily="34" charset="-128"/>
              </a:rPr>
              <a:t>【</a:t>
            </a:r>
            <a:r>
              <a:rPr lang="ja-JP" altLang="en-US" sz="1100">
                <a:latin typeface="ＭＳ Ｐゴシック" panose="020B0600070205080204" pitchFamily="34" charset="-128"/>
              </a:rPr>
              <a:t>完全分煙</a:t>
            </a:r>
            <a:r>
              <a:rPr lang="en-US" altLang="ja-JP" sz="1100">
                <a:latin typeface="ＭＳ Ｐゴシック" panose="020B0600070205080204" pitchFamily="34" charset="-128"/>
              </a:rPr>
              <a:t>】 </a:t>
            </a:r>
          </a:p>
          <a:p>
            <a:pPr>
              <a:lnSpc>
                <a:spcPct val="90000"/>
              </a:lnSpc>
            </a:pPr>
            <a:r>
              <a:rPr lang="ja-JP" altLang="en-US" sz="1100">
                <a:latin typeface="ＭＳ Ｐゴシック" panose="020B0600070205080204" pitchFamily="34" charset="-128"/>
              </a:rPr>
              <a:t>　</a:t>
            </a:r>
            <a:r>
              <a:rPr lang="en-US" altLang="ja-JP" sz="1100">
                <a:latin typeface="ＭＳ Ｐゴシック" panose="020B0600070205080204" pitchFamily="34" charset="-128"/>
              </a:rPr>
              <a:t>(1)</a:t>
            </a:r>
            <a:r>
              <a:rPr lang="ja-JP" altLang="en-US" sz="1100">
                <a:latin typeface="ＭＳ Ｐゴシック" panose="020B0600070205080204" pitchFamily="34" charset="-128"/>
              </a:rPr>
              <a:t>施設内に喫煙室を設置し、喫煙室内でのみ喫煙を許可している。</a:t>
            </a:r>
            <a:r>
              <a:rPr lang="en-US" altLang="ja-JP" sz="1100">
                <a:latin typeface="ＭＳ Ｐゴシック" panose="020B0600070205080204" pitchFamily="34" charset="-128"/>
              </a:rPr>
              <a:t>(</a:t>
            </a:r>
            <a:r>
              <a:rPr lang="ja-JP" altLang="en-US" sz="1100">
                <a:latin typeface="ＭＳ Ｐゴシック" panose="020B0600070205080204" pitchFamily="34" charset="-128"/>
              </a:rPr>
              <a:t>施設内のその他の場所では禁煙としている。</a:t>
            </a:r>
            <a:r>
              <a:rPr lang="en-US" altLang="ja-JP" sz="1100">
                <a:latin typeface="ＭＳ Ｐゴシック" panose="020B0600070205080204" pitchFamily="34" charset="-128"/>
              </a:rPr>
              <a:t>) </a:t>
            </a:r>
          </a:p>
          <a:p>
            <a:pPr>
              <a:lnSpc>
                <a:spcPct val="90000"/>
              </a:lnSpc>
            </a:pPr>
            <a:r>
              <a:rPr lang="ja-JP" altLang="en-US" sz="1100">
                <a:latin typeface="ＭＳ Ｐゴシック" panose="020B0600070205080204" pitchFamily="34" charset="-128"/>
              </a:rPr>
              <a:t>　</a:t>
            </a:r>
            <a:r>
              <a:rPr lang="en-US" altLang="ja-JP" sz="1100">
                <a:latin typeface="ＭＳ Ｐゴシック" panose="020B0600070205080204" pitchFamily="34" charset="-128"/>
              </a:rPr>
              <a:t>(2)</a:t>
            </a:r>
            <a:r>
              <a:rPr lang="ja-JP" altLang="en-US" sz="1100">
                <a:latin typeface="ＭＳ Ｐゴシック" panose="020B0600070205080204" pitchFamily="34" charset="-128"/>
              </a:rPr>
              <a:t>喫煙室において、たばこの煙を屋外に排出するために十分な排気風量</a:t>
            </a:r>
            <a:r>
              <a:rPr lang="en-US" altLang="ja-JP" sz="1100">
                <a:latin typeface="ＭＳ Ｐゴシック" panose="020B0600070205080204" pitchFamily="34" charset="-128"/>
              </a:rPr>
              <a:t>(※)</a:t>
            </a:r>
            <a:r>
              <a:rPr lang="ja-JP" altLang="en-US" sz="1100">
                <a:latin typeface="ＭＳ Ｐゴシック" panose="020B0600070205080204" pitchFamily="34" charset="-128"/>
              </a:rPr>
              <a:t>を有する排気装置</a:t>
            </a:r>
            <a:r>
              <a:rPr lang="en-US" altLang="ja-JP" sz="1100">
                <a:latin typeface="ＭＳ Ｐゴシック" panose="020B0600070205080204" pitchFamily="34" charset="-128"/>
              </a:rPr>
              <a:t>(</a:t>
            </a:r>
            <a:r>
              <a:rPr lang="ja-JP" altLang="en-US" sz="1100">
                <a:latin typeface="ＭＳ Ｐゴシック" panose="020B0600070205080204" pitchFamily="34" charset="-128"/>
              </a:rPr>
              <a:t>換気扇、天井排気装置</a:t>
            </a:r>
            <a:r>
              <a:rPr lang="en-US" altLang="ja-JP" sz="1100">
                <a:latin typeface="ＭＳ Ｐゴシック" panose="020B0600070205080204" pitchFamily="34" charset="-128"/>
              </a:rPr>
              <a:t>)</a:t>
            </a:r>
            <a:r>
              <a:rPr lang="ja-JP" altLang="en-US" sz="1100">
                <a:latin typeface="ＭＳ Ｐゴシック" panose="020B0600070205080204" pitchFamily="34" charset="-128"/>
              </a:rPr>
              <a:t>を設置している。</a:t>
            </a:r>
          </a:p>
          <a:p>
            <a:pPr>
              <a:lnSpc>
                <a:spcPct val="90000"/>
              </a:lnSpc>
            </a:pPr>
            <a:r>
              <a:rPr lang="en-US" altLang="ja-JP" sz="1100">
                <a:latin typeface="ＭＳ Ｐゴシック" panose="020B0600070205080204" pitchFamily="34" charset="-128"/>
              </a:rPr>
              <a:t>※ </a:t>
            </a:r>
            <a:r>
              <a:rPr lang="ja-JP" altLang="en-US" sz="1100">
                <a:latin typeface="ＭＳ Ｐゴシック" panose="020B0600070205080204" pitchFamily="34" charset="-128"/>
              </a:rPr>
              <a:t>十分な排気風量とは、喫煙室の出入り口において非喫煙場所から喫煙室へ向かう </a:t>
            </a:r>
            <a:r>
              <a:rPr lang="en-US" altLang="ja-JP" sz="1100">
                <a:latin typeface="ＭＳ Ｐゴシック" panose="020B0600070205080204" pitchFamily="34" charset="-128"/>
              </a:rPr>
              <a:t>0.2m /</a:t>
            </a:r>
            <a:r>
              <a:rPr lang="ja-JP" altLang="en-US" sz="1100">
                <a:latin typeface="ＭＳ Ｐゴシック" panose="020B0600070205080204" pitchFamily="34" charset="-128"/>
              </a:rPr>
              <a:t>秒以上の空気の流れをつくるために必要な排気風量であり、具体的には、排気装置の 排気風量</a:t>
            </a:r>
            <a:r>
              <a:rPr lang="en-US" altLang="ja-JP" sz="1100">
                <a:latin typeface="ＭＳ Ｐゴシック" panose="020B0600070205080204" pitchFamily="34" charset="-128"/>
              </a:rPr>
              <a:t>(m³/</a:t>
            </a:r>
            <a:r>
              <a:rPr lang="ja-JP" altLang="en-US" sz="1100">
                <a:latin typeface="ＭＳ Ｐゴシック" panose="020B0600070205080204" pitchFamily="34" charset="-128"/>
              </a:rPr>
              <a:t>分</a:t>
            </a:r>
            <a:r>
              <a:rPr lang="en-US" altLang="ja-JP" sz="1100">
                <a:latin typeface="ＭＳ Ｐゴシック" panose="020B0600070205080204" pitchFamily="34" charset="-128"/>
              </a:rPr>
              <a:t>)</a:t>
            </a:r>
            <a:r>
              <a:rPr lang="ja-JP" altLang="en-US" sz="1100">
                <a:latin typeface="ＭＳ Ｐゴシック" panose="020B0600070205080204" pitchFamily="34" charset="-128"/>
              </a:rPr>
              <a:t>がドアや入り口などの開口面積</a:t>
            </a:r>
            <a:r>
              <a:rPr lang="en-US" altLang="ja-JP" sz="1100">
                <a:latin typeface="ＭＳ Ｐゴシック" panose="020B0600070205080204" pitchFamily="34" charset="-128"/>
              </a:rPr>
              <a:t>(m²)×0.2(m/s)×60(</a:t>
            </a:r>
            <a:r>
              <a:rPr lang="ja-JP" altLang="en-US" sz="1100">
                <a:latin typeface="ＭＳ Ｐゴシック" panose="020B0600070205080204" pitchFamily="34" charset="-128"/>
              </a:rPr>
              <a:t>秒</a:t>
            </a:r>
            <a:r>
              <a:rPr lang="en-US" altLang="ja-JP" sz="1100">
                <a:latin typeface="ＭＳ Ｐゴシック" panose="020B0600070205080204" pitchFamily="34" charset="-128"/>
              </a:rPr>
              <a:t>)</a:t>
            </a:r>
            <a:r>
              <a:rPr lang="ja-JP" altLang="en-US" sz="1100">
                <a:latin typeface="ＭＳ Ｐゴシック" panose="020B0600070205080204" pitchFamily="34" charset="-128"/>
              </a:rPr>
              <a:t>よ りも大きい状態をいう。 </a:t>
            </a:r>
            <a:endParaRPr lang="en-US" altLang="ja-JP" sz="1100">
              <a:latin typeface="ＭＳ Ｐゴシック" panose="020B0600070205080204" pitchFamily="34" charset="-128"/>
            </a:endParaRPr>
          </a:p>
          <a:p>
            <a:pPr>
              <a:lnSpc>
                <a:spcPct val="90000"/>
              </a:lnSpc>
            </a:pPr>
            <a:r>
              <a:rPr lang="ja-JP" altLang="en-US" sz="1100" b="1"/>
              <a:t>・非喫煙場所から喫煙場所方向に一定の空気の流れ（</a:t>
            </a:r>
            <a:r>
              <a:rPr lang="en-US" altLang="ja-JP" sz="1100" b="1"/>
              <a:t>0.2 m/ s</a:t>
            </a:r>
            <a:r>
              <a:rPr lang="ja-JP" altLang="en-US" sz="1100" b="1"/>
              <a:t>以上）があること</a:t>
            </a:r>
          </a:p>
          <a:p>
            <a:pPr>
              <a:lnSpc>
                <a:spcPct val="90000"/>
              </a:lnSpc>
            </a:pPr>
            <a:r>
              <a:rPr lang="ja-JP" altLang="en-US" sz="1100" b="1"/>
              <a:t>・デジタル粉じん計を用いて、喫煙場所の時間平均浮遊粉じんの濃度が</a:t>
            </a:r>
            <a:r>
              <a:rPr lang="en-US" altLang="ja-JP" sz="1100" b="1"/>
              <a:t>0.15 mg/ m3</a:t>
            </a:r>
            <a:r>
              <a:rPr lang="ja-JP" altLang="en-US" sz="1100" b="1"/>
              <a:t>以下でかつ、非喫煙場所の粉じん濃度が喫煙によって増加しないこと</a:t>
            </a:r>
          </a:p>
          <a:p>
            <a:pPr>
              <a:lnSpc>
                <a:spcPct val="90000"/>
              </a:lnSpc>
            </a:pPr>
            <a:r>
              <a:rPr lang="ja-JP" altLang="en-US" sz="1100" b="1"/>
              <a:t>・検知管を用いて測定した喫煙場所の一酸化炭素濃度が</a:t>
            </a:r>
            <a:r>
              <a:rPr lang="en-US" altLang="ja-JP" sz="1100" b="1"/>
              <a:t>10 ppm</a:t>
            </a:r>
            <a:r>
              <a:rPr lang="ja-JP" altLang="en-US" sz="1100" b="1"/>
              <a:t>以下であること</a:t>
            </a:r>
            <a:endParaRPr lang="en-US" altLang="ja-JP" sz="1100" b="1"/>
          </a:p>
          <a:p>
            <a:pPr>
              <a:lnSpc>
                <a:spcPct val="90000"/>
              </a:lnSpc>
            </a:pPr>
            <a:endParaRPr lang="en-US" altLang="ja-JP" sz="1100">
              <a:latin typeface="ＭＳ Ｐゴシック" panose="020B0600070205080204" pitchFamily="34" charset="-128"/>
            </a:endParaRPr>
          </a:p>
          <a:p>
            <a:pPr>
              <a:lnSpc>
                <a:spcPct val="90000"/>
              </a:lnSpc>
            </a:pPr>
            <a:r>
              <a:rPr lang="en-US" altLang="ja-JP" sz="1100">
                <a:latin typeface="ＭＳ Ｐゴシック" panose="020B0600070205080204" pitchFamily="34" charset="-128"/>
              </a:rPr>
              <a:t>【</a:t>
            </a:r>
            <a:r>
              <a:rPr lang="ja-JP" altLang="en-US" sz="1100">
                <a:latin typeface="ＭＳ Ｐゴシック" panose="020B0600070205080204" pitchFamily="34" charset="-128"/>
              </a:rPr>
              <a:t>不完全分煙</a:t>
            </a:r>
            <a:r>
              <a:rPr lang="en-US" altLang="ja-JP" sz="1100">
                <a:latin typeface="ＭＳ Ｐゴシック" panose="020B0600070205080204" pitchFamily="34" charset="-128"/>
              </a:rPr>
              <a:t>】</a:t>
            </a:r>
          </a:p>
          <a:p>
            <a:pPr>
              <a:lnSpc>
                <a:spcPct val="90000"/>
              </a:lnSpc>
            </a:pPr>
            <a:r>
              <a:rPr lang="ja-JP" altLang="en-US" sz="1100">
                <a:latin typeface="ＭＳ Ｐゴシック" panose="020B0600070205080204" pitchFamily="34" charset="-128"/>
              </a:rPr>
              <a:t>天井から吊り下げた板等による壁、ついたて等によって区画された喫煙可能な 区域</a:t>
            </a:r>
            <a:r>
              <a:rPr lang="en-US" altLang="ja-JP" sz="1100">
                <a:latin typeface="ＭＳ Ｐゴシック" panose="020B0600070205080204" pitchFamily="34" charset="-128"/>
              </a:rPr>
              <a:t>(</a:t>
            </a:r>
            <a:r>
              <a:rPr lang="ja-JP" altLang="en-US" sz="1100">
                <a:latin typeface="ＭＳ Ｐゴシック" panose="020B0600070205080204" pitchFamily="34" charset="-128"/>
              </a:rPr>
              <a:t>喫煙コーナー</a:t>
            </a:r>
            <a:r>
              <a:rPr lang="en-US" altLang="ja-JP" sz="1100">
                <a:latin typeface="ＭＳ Ｐゴシック" panose="020B0600070205080204" pitchFamily="34" charset="-128"/>
              </a:rPr>
              <a:t>)</a:t>
            </a:r>
            <a:r>
              <a:rPr lang="ja-JP" altLang="en-US" sz="1100">
                <a:latin typeface="ＭＳ Ｐゴシック" panose="020B0600070205080204" pitchFamily="34" charset="-128"/>
              </a:rPr>
              <a:t>等を設置して分煙している状態。</a:t>
            </a:r>
            <a:r>
              <a:rPr lang="en-US" altLang="ja-JP" sz="1100">
                <a:latin typeface="ＭＳ Ｐゴシック" panose="020B0600070205080204" pitchFamily="34" charset="-128"/>
              </a:rPr>
              <a:t>【</a:t>
            </a:r>
            <a:r>
              <a:rPr lang="ja-JP" altLang="en-US" sz="1100">
                <a:latin typeface="ＭＳ Ｐゴシック" panose="020B0600070205080204" pitchFamily="34" charset="-128"/>
              </a:rPr>
              <a:t>喫煙室</a:t>
            </a:r>
            <a:r>
              <a:rPr lang="en-US" altLang="ja-JP" sz="1100">
                <a:latin typeface="ＭＳ Ｐゴシック" panose="020B0600070205080204" pitchFamily="34" charset="-128"/>
              </a:rPr>
              <a:t>】 </a:t>
            </a:r>
            <a:r>
              <a:rPr lang="ja-JP" altLang="en-US" sz="1100">
                <a:latin typeface="ＭＳ Ｐゴシック" panose="020B0600070205080204" pitchFamily="34" charset="-128"/>
              </a:rPr>
              <a:t>独立した部屋又は独立した部屋でなくとも非喫煙場所と境界において出入り 口以外は完全に仕切られており、たばこの煙を屋外に排出するために十分な排気 風量を有する排気装置</a:t>
            </a:r>
            <a:r>
              <a:rPr lang="en-US" altLang="ja-JP" sz="1100">
                <a:latin typeface="ＭＳ Ｐゴシック" panose="020B0600070205080204" pitchFamily="34" charset="-128"/>
              </a:rPr>
              <a:t>(</a:t>
            </a:r>
            <a:r>
              <a:rPr lang="ja-JP" altLang="en-US" sz="1100">
                <a:latin typeface="ＭＳ Ｐゴシック" panose="020B0600070205080204" pitchFamily="34" charset="-128"/>
              </a:rPr>
              <a:t>換気扇、天井排気装置</a:t>
            </a:r>
            <a:r>
              <a:rPr lang="en-US" altLang="ja-JP" sz="1100">
                <a:latin typeface="ＭＳ Ｐゴシック" panose="020B0600070205080204" pitchFamily="34" charset="-128"/>
              </a:rPr>
              <a:t>)</a:t>
            </a:r>
            <a:r>
              <a:rPr lang="ja-JP" altLang="en-US" sz="1100">
                <a:latin typeface="ＭＳ Ｐゴシック" panose="020B0600070205080204" pitchFamily="34" charset="-128"/>
              </a:rPr>
              <a:t>を設置している区画。 </a:t>
            </a:r>
          </a:p>
          <a:p>
            <a:pPr>
              <a:lnSpc>
                <a:spcPct val="90000"/>
              </a:lnSpc>
            </a:pPr>
            <a:endParaRPr lang="en-US" altLang="ja-JP" sz="1100">
              <a:latin typeface="ＭＳ Ｐゴシック" panose="020B0600070205080204" pitchFamily="34" charset="-128"/>
            </a:endParaRPr>
          </a:p>
          <a:p>
            <a:pPr>
              <a:lnSpc>
                <a:spcPct val="90000"/>
              </a:lnSpc>
            </a:pPr>
            <a:r>
              <a:rPr lang="ja-JP" altLang="en-US" sz="1100">
                <a:latin typeface="ＭＳ Ｐゴシック" panose="020B0600070205080204" pitchFamily="34" charset="-128"/>
              </a:rPr>
              <a:t>なお、完全分煙の要件に満たない喫煙室を設けての分煙は、不完全分煙に含む。 </a:t>
            </a:r>
          </a:p>
          <a:p>
            <a:pPr>
              <a:lnSpc>
                <a:spcPct val="90000"/>
              </a:lnSpc>
            </a:pPr>
            <a:endParaRPr lang="ja-JP" altLang="en-US" sz="1100"/>
          </a:p>
        </p:txBody>
      </p:sp>
      <p:sp>
        <p:nvSpPr>
          <p:cNvPr id="139267" name="スライド番号プレースホルダー 3">
            <a:extLst>
              <a:ext uri="{FF2B5EF4-FFF2-40B4-BE49-F238E27FC236}">
                <a16:creationId xmlns:a16="http://schemas.microsoft.com/office/drawing/2014/main" id="{FE0559F3-44A1-E835-B4BC-5C559C7E7F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EBE874E4-A493-654D-94CE-87FB78F6D387}" type="slidenum">
              <a:rPr lang="ja-JP" altLang="en-US" smtClean="0">
                <a:latin typeface="Calibri" panose="020F0502020204030204" pitchFamily="34" charset="0"/>
              </a:rPr>
              <a:pPr/>
              <a:t>76</a:t>
            </a:fld>
            <a:endParaRPr lang="ja-JP"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a:extLst>
              <a:ext uri="{FF2B5EF4-FFF2-40B4-BE49-F238E27FC236}">
                <a16:creationId xmlns:a16="http://schemas.microsoft.com/office/drawing/2014/main" id="{A0187E20-0160-1E49-D668-CEA2AD8168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ノート プレースホルダー 2">
            <a:extLst>
              <a:ext uri="{FF2B5EF4-FFF2-40B4-BE49-F238E27FC236}">
                <a16:creationId xmlns:a16="http://schemas.microsoft.com/office/drawing/2014/main" id="{31DA7048-FA22-8E78-9E7C-6E2259654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ところが，いつの間にか駅前にこんな喫煙所が設置されていました．残念ですね．</a:t>
            </a:r>
            <a:endParaRPr lang="ja-JP" altLang="ja-JP">
              <a:ea typeface="ＭＳ Ｐ明朝" panose="02020600040205080304" pitchFamily="18" charset="-128"/>
            </a:endParaRPr>
          </a:p>
          <a:p>
            <a:endParaRPr lang="ja-JP" altLang="en-US">
              <a:ea typeface="ＭＳ Ｐ明朝" panose="02020600040205080304" pitchFamily="18" charset="-128"/>
            </a:endParaRPr>
          </a:p>
          <a:p>
            <a:endParaRPr lang="ja-JP" altLang="en-US"/>
          </a:p>
        </p:txBody>
      </p:sp>
      <p:sp>
        <p:nvSpPr>
          <p:cNvPr id="141315" name="スライド番号プレースホルダー 3">
            <a:extLst>
              <a:ext uri="{FF2B5EF4-FFF2-40B4-BE49-F238E27FC236}">
                <a16:creationId xmlns:a16="http://schemas.microsoft.com/office/drawing/2014/main" id="{CFF7AA68-80BF-0310-9186-D3DF066B6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272C990D-E77A-E645-8832-7B26F8424391}" type="slidenum">
              <a:rPr lang="ja-JP" altLang="en-US" smtClean="0">
                <a:latin typeface="Calibri" panose="020F0502020204030204" pitchFamily="34" charset="0"/>
              </a:rPr>
              <a:pPr/>
              <a:t>77</a:t>
            </a:fld>
            <a:endParaRPr lang="ja-JP"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スライド イメージ プレースホルダー 1">
            <a:extLst>
              <a:ext uri="{FF2B5EF4-FFF2-40B4-BE49-F238E27FC236}">
                <a16:creationId xmlns:a16="http://schemas.microsoft.com/office/drawing/2014/main" id="{02F8FC49-98E1-60AE-01F4-C3DA1EAD94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6B2CFE9-ED0E-F6D5-756A-74909C485A97}"/>
              </a:ext>
            </a:extLst>
          </p:cNvPr>
          <p:cNvSpPr>
            <a:spLocks noGrp="1"/>
          </p:cNvSpPr>
          <p:nvPr>
            <p:ph type="body" idx="1"/>
          </p:nvPr>
        </p:nvSpPr>
        <p:spPr/>
        <p:txBody>
          <a:bodyPr/>
          <a:lstStyle/>
          <a:p>
            <a:pPr eaLnBrk="1" hangingPunct="1">
              <a:defRPr/>
            </a:pPr>
            <a:r>
              <a:rPr lang="en-US" altLang="ja-JP" b="1" dirty="0">
                <a:solidFill>
                  <a:prstClr val="black"/>
                </a:solidFill>
                <a:latin typeface="+mj-ea"/>
                <a:cs typeface="ＭＳ Ｐゴシック" charset="0"/>
              </a:rPr>
              <a:t>1</a:t>
            </a:r>
            <a:r>
              <a:rPr lang="ja-JP" altLang="en-US" b="1">
                <a:solidFill>
                  <a:prstClr val="black"/>
                </a:solidFill>
                <a:latin typeface="+mj-ea"/>
                <a:cs typeface="ＭＳ Ｐゴシック" charset="0"/>
              </a:rPr>
              <a:t>：「望まない受動喫煙」</a:t>
            </a:r>
            <a:endParaRPr lang="en-US" altLang="ja-JP" b="1" dirty="0">
              <a:solidFill>
                <a:prstClr val="black"/>
              </a:solidFill>
              <a:latin typeface="+mj-ea"/>
              <a:cs typeface="ＭＳ Ｐゴシック" charset="0"/>
            </a:endParaRPr>
          </a:p>
          <a:p>
            <a:pPr eaLnBrk="1" hangingPunct="1">
              <a:defRPr/>
            </a:pPr>
            <a:r>
              <a:rPr lang="ja-JP" altLang="en-US" b="1">
                <a:solidFill>
                  <a:prstClr val="black"/>
                </a:solidFill>
                <a:latin typeface="+mj-ea"/>
                <a:cs typeface="ＭＳ Ｐゴシック" charset="0"/>
              </a:rPr>
              <a:t>　受動喫煙が他人に与える健康影響と、喫煙者が一定いる現状を踏まえ、受動喫煙にさらされることを望まない者がそのような状況に置かれることのないようにする。</a:t>
            </a:r>
          </a:p>
          <a:p>
            <a:pPr>
              <a:defRPr/>
            </a:pPr>
            <a:r>
              <a:rPr lang="en-US" altLang="ja-JP" b="1" dirty="0">
                <a:solidFill>
                  <a:prstClr val="black"/>
                </a:solidFill>
                <a:latin typeface="+mj-ea"/>
                <a:cs typeface="ＭＳ Ｐゴシック" charset="0"/>
              </a:rPr>
              <a:t>2</a:t>
            </a:r>
            <a:r>
              <a:rPr lang="ja-JP" altLang="en-US" b="1">
                <a:solidFill>
                  <a:prstClr val="black"/>
                </a:solidFill>
                <a:latin typeface="+mj-ea"/>
                <a:cs typeface="ＭＳ Ｐゴシック" charset="0"/>
              </a:rPr>
              <a:t>：「受動喫煙による健康影響が大きい子ども、患者等に特に配慮」</a:t>
            </a:r>
            <a:endParaRPr lang="en-US" altLang="ja-JP" b="1" dirty="0">
              <a:solidFill>
                <a:prstClr val="black"/>
              </a:solidFill>
              <a:latin typeface="+mj-ea"/>
              <a:cs typeface="ＭＳ Ｐゴシック" charset="0"/>
            </a:endParaRPr>
          </a:p>
          <a:p>
            <a:pPr>
              <a:defRPr/>
            </a:pPr>
            <a:r>
              <a:rPr lang="ja-JP" altLang="en-US"/>
              <a:t>　子ども</a:t>
            </a:r>
            <a:r>
              <a:rPr lang="en-US" altLang="ja-JP" dirty="0"/>
              <a:t>〜20</a:t>
            </a:r>
            <a:r>
              <a:rPr lang="ja-JP" altLang="en-US"/>
              <a:t>歳未満の人、患者等が利用者となる学校や病院等の施設は敷地内禁煙</a:t>
            </a:r>
          </a:p>
        </p:txBody>
      </p:sp>
      <p:sp>
        <p:nvSpPr>
          <p:cNvPr id="143363" name="スライド番号プレースホルダー 3">
            <a:extLst>
              <a:ext uri="{FF2B5EF4-FFF2-40B4-BE49-F238E27FC236}">
                <a16:creationId xmlns:a16="http://schemas.microsoft.com/office/drawing/2014/main" id="{13B2F752-D651-E446-F7A7-FB394BAB21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2C217B4-DC28-6D45-9F00-4B3F15FF6329}" type="slidenum">
              <a:rPr lang="ja-JP" altLang="en-US" smtClean="0">
                <a:latin typeface="Calibri" panose="020F0502020204030204" pitchFamily="34" charset="0"/>
              </a:rPr>
              <a:pPr/>
              <a:t>78</a:t>
            </a:fld>
            <a:endParaRPr lang="ja-JP"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スライド イメージ プレースホルダー 1">
            <a:extLst>
              <a:ext uri="{FF2B5EF4-FFF2-40B4-BE49-F238E27FC236}">
                <a16:creationId xmlns:a16="http://schemas.microsoft.com/office/drawing/2014/main" id="{818C1939-971B-6C3F-1FE1-71DAB5E2F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ノート プレースホルダー 2">
            <a:extLst>
              <a:ext uri="{FF2B5EF4-FFF2-40B4-BE49-F238E27FC236}">
                <a16:creationId xmlns:a16="http://schemas.microsoft.com/office/drawing/2014/main" id="{3CE7F905-C38E-BB73-0628-674CA27B45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a:latin typeface="ＤＦＰ太丸ゴシック体" pitchFamily="2" charset="-128"/>
                <a:ea typeface="ＤＦＰ太丸ゴシック体" pitchFamily="2" charset="-128"/>
              </a:rPr>
              <a:t>日本での性別・年齢別喫煙率の推移です．昭和</a:t>
            </a:r>
            <a:r>
              <a:rPr lang="en-US" altLang="ja-JP" sz="1400">
                <a:latin typeface="ＤＦＰ太丸ゴシック体" pitchFamily="2" charset="-128"/>
                <a:ea typeface="ＤＦＰ太丸ゴシック体" pitchFamily="2" charset="-128"/>
              </a:rPr>
              <a:t>40</a:t>
            </a:r>
            <a:r>
              <a:rPr lang="ja-JP" altLang="en-US" sz="1400">
                <a:latin typeface="ＤＦＰ太丸ゴシック体" pitchFamily="2" charset="-128"/>
                <a:ea typeface="ＤＦＰ太丸ゴシック体" pitchFamily="2" charset="-128"/>
              </a:rPr>
              <a:t>年頃</a:t>
            </a:r>
            <a:r>
              <a:rPr lang="en-US" altLang="ja-JP" sz="1400">
                <a:latin typeface="ＤＦＰ太丸ゴシック体" pitchFamily="2" charset="-128"/>
                <a:ea typeface="ＤＦＰ太丸ゴシック体" pitchFamily="2" charset="-128"/>
              </a:rPr>
              <a:t>1965</a:t>
            </a:r>
            <a:r>
              <a:rPr lang="ja-JP" altLang="en-US" sz="1400">
                <a:latin typeface="ＤＦＰ太丸ゴシック体" pitchFamily="2" charset="-128"/>
                <a:ea typeface="ＤＦＰ太丸ゴシック体" pitchFamily="2" charset="-128"/>
              </a:rPr>
              <a:t>年（今から約</a:t>
            </a:r>
            <a:r>
              <a:rPr lang="en-US" altLang="ja-JP" sz="1400">
                <a:latin typeface="ＤＦＰ太丸ゴシック体" pitchFamily="2" charset="-128"/>
                <a:ea typeface="ＤＦＰ太丸ゴシック体" pitchFamily="2" charset="-128"/>
              </a:rPr>
              <a:t>60</a:t>
            </a:r>
            <a:r>
              <a:rPr lang="ja-JP" altLang="en-US" sz="1400">
                <a:latin typeface="ＤＦＰ太丸ゴシック体" pitchFamily="2" charset="-128"/>
                <a:ea typeface="ＤＦＰ太丸ゴシック体" pitchFamily="2" charset="-128"/>
              </a:rPr>
              <a:t>年前）は成人男性の約</a:t>
            </a:r>
            <a:r>
              <a:rPr lang="en-US" altLang="ja-JP" sz="1400">
                <a:latin typeface="ＤＦＰ太丸ゴシック体" pitchFamily="2" charset="-128"/>
                <a:ea typeface="ＤＦＰ太丸ゴシック体" pitchFamily="2" charset="-128"/>
              </a:rPr>
              <a:t>80</a:t>
            </a:r>
            <a:r>
              <a:rPr lang="ja-JP" altLang="en-US" sz="1400">
                <a:latin typeface="ＤＦＰ太丸ゴシック体" pitchFamily="2" charset="-128"/>
                <a:ea typeface="ＤＦＰ太丸ゴシック体" pitchFamily="2" charset="-128"/>
              </a:rPr>
              <a:t>％がタバコを吸っていました．喫煙率は少しずつ減少し，平成</a:t>
            </a:r>
            <a:r>
              <a:rPr lang="en-US" altLang="ja-JP" sz="1400">
                <a:latin typeface="ＤＦＰ太丸ゴシック体" pitchFamily="2" charset="-128"/>
                <a:ea typeface="ＤＦＰ太丸ゴシック体" pitchFamily="2" charset="-128"/>
              </a:rPr>
              <a:t>14</a:t>
            </a:r>
            <a:r>
              <a:rPr lang="ja-JP" altLang="en-US" sz="1400">
                <a:latin typeface="ＤＦＰ太丸ゴシック体" pitchFamily="2" charset="-128"/>
                <a:ea typeface="ＤＦＰ太丸ゴシック体" pitchFamily="2" charset="-128"/>
              </a:rPr>
              <a:t>年</a:t>
            </a:r>
            <a:r>
              <a:rPr lang="en-US" altLang="ja-JP" sz="1400">
                <a:latin typeface="ＤＦＰ太丸ゴシック体" pitchFamily="2" charset="-128"/>
                <a:ea typeface="ＤＦＰ太丸ゴシック体" pitchFamily="2" charset="-128"/>
              </a:rPr>
              <a:t>2002</a:t>
            </a:r>
            <a:r>
              <a:rPr lang="ja-JP" altLang="en-US" sz="1400">
                <a:latin typeface="ＤＦＰ太丸ゴシック体" pitchFamily="2" charset="-128"/>
                <a:ea typeface="ＤＦＰ太丸ゴシック体" pitchFamily="2" charset="-128"/>
              </a:rPr>
              <a:t>年は中国，韓国，ロシアに次いで世界主要国の中で</a:t>
            </a:r>
            <a:r>
              <a:rPr lang="en-US" altLang="ja-JP" sz="1400">
                <a:latin typeface="ＤＦＰ太丸ゴシック体" pitchFamily="2" charset="-128"/>
                <a:ea typeface="ＤＦＰ太丸ゴシック体" pitchFamily="2" charset="-128"/>
              </a:rPr>
              <a:t>4</a:t>
            </a:r>
            <a:r>
              <a:rPr lang="ja-JP" altLang="en-US" sz="1400">
                <a:latin typeface="ＤＦＰ太丸ゴシック体" pitchFamily="2" charset="-128"/>
                <a:ea typeface="ＤＦＰ太丸ゴシック体" pitchFamily="2" charset="-128"/>
              </a:rPr>
              <a:t>番目に高かったです。</a:t>
            </a:r>
            <a:endParaRPr lang="en-US" altLang="ja-JP" sz="1400">
              <a:latin typeface="ＤＦＰ太丸ゴシック体" pitchFamily="2" charset="-128"/>
              <a:ea typeface="ＤＦＰ太丸ゴシック体" pitchFamily="2" charset="-128"/>
            </a:endParaRPr>
          </a:p>
          <a:p>
            <a:pPr eaLnBrk="1" hangingPunct="1"/>
            <a:r>
              <a:rPr lang="en-US" altLang="ja-JP" sz="1400">
                <a:latin typeface="ＤＦＰ太丸ゴシック体" pitchFamily="2" charset="-128"/>
                <a:ea typeface="ＤＦＰ太丸ゴシック体" pitchFamily="2" charset="-128"/>
              </a:rPr>
              <a:t>2024</a:t>
            </a:r>
            <a:r>
              <a:rPr lang="ja-JP" altLang="en-US" sz="1400">
                <a:latin typeface="ＤＦＰ太丸ゴシック体" pitchFamily="2" charset="-128"/>
                <a:ea typeface="ＤＦＰ太丸ゴシック体" pitchFamily="2" charset="-128"/>
              </a:rPr>
              <a:t>年日本はやっと８６位に</a:t>
            </a:r>
            <a:endParaRPr lang="en-US" altLang="ja-JP" sz="1400">
              <a:latin typeface="ＤＦＰ太丸ゴシック体" pitchFamily="2" charset="-128"/>
              <a:ea typeface="ＤＦＰ太丸ゴシック体" pitchFamily="2" charset="-128"/>
            </a:endParaRPr>
          </a:p>
          <a:p>
            <a:pPr eaLnBrk="1" hangingPunct="1"/>
            <a:r>
              <a:rPr lang="ja-JP" altLang="en-US" sz="1400">
                <a:latin typeface="ＤＦＰ太丸ゴシック体" pitchFamily="2" charset="-128"/>
                <a:ea typeface="ＤＦＰ太丸ゴシック体" pitchFamily="2" charset="-128"/>
              </a:rPr>
              <a:t>女性はよこばいです。</a:t>
            </a:r>
          </a:p>
        </p:txBody>
      </p:sp>
      <p:sp>
        <p:nvSpPr>
          <p:cNvPr id="27651" name="スライド番号プレースホルダー 3">
            <a:extLst>
              <a:ext uri="{FF2B5EF4-FFF2-40B4-BE49-F238E27FC236}">
                <a16:creationId xmlns:a16="http://schemas.microsoft.com/office/drawing/2014/main" id="{DD16940D-16E3-BFC7-B0FE-16198486EA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761DEA17-62B2-4D49-9627-12515BC1AE9D}" type="slidenum">
              <a:rPr lang="ja-JP" altLang="en-US" smtClean="0">
                <a:latin typeface="Calibri" panose="020F0502020204030204" pitchFamily="34" charset="0"/>
              </a:rPr>
              <a:pPr/>
              <a:t>9</a:t>
            </a:fld>
            <a:endParaRPr lang="ja-JP"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スライド イメージ プレースホルダー 1">
            <a:extLst>
              <a:ext uri="{FF2B5EF4-FFF2-40B4-BE49-F238E27FC236}">
                <a16:creationId xmlns:a16="http://schemas.microsoft.com/office/drawing/2014/main" id="{E77B6B33-A66A-5D1F-6287-22738A739F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ノート プレースホルダー 2">
            <a:extLst>
              <a:ext uri="{FF2B5EF4-FFF2-40B4-BE49-F238E27FC236}">
                <a16:creationId xmlns:a16="http://schemas.microsoft.com/office/drawing/2014/main" id="{FF0BA6CA-E96E-A976-844E-79DC753107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45411" name="スライド番号プレースホルダー 3">
            <a:extLst>
              <a:ext uri="{FF2B5EF4-FFF2-40B4-BE49-F238E27FC236}">
                <a16:creationId xmlns:a16="http://schemas.microsoft.com/office/drawing/2014/main" id="{25B077CD-2158-DA99-6384-2EDD767848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E69C09F5-8EB3-9349-9790-8B39DC4A3D3F}" type="slidenum">
              <a:rPr lang="ja-JP" altLang="en-US" smtClean="0">
                <a:latin typeface="Calibri" panose="020F0502020204030204" pitchFamily="34" charset="0"/>
              </a:rPr>
              <a:pPr/>
              <a:t>79</a:t>
            </a:fld>
            <a:endParaRPr lang="ja-JP"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スライド イメージ プレースホルダー 1">
            <a:extLst>
              <a:ext uri="{FF2B5EF4-FFF2-40B4-BE49-F238E27FC236}">
                <a16:creationId xmlns:a16="http://schemas.microsoft.com/office/drawing/2014/main" id="{E0487DE4-B482-DA25-DF12-C66600DF75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ノート プレースホルダー 2">
            <a:extLst>
              <a:ext uri="{FF2B5EF4-FFF2-40B4-BE49-F238E27FC236}">
                <a16:creationId xmlns:a16="http://schemas.microsoft.com/office/drawing/2014/main" id="{6522E0FF-1154-FE3A-10E7-18379A117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Ｐ明朝" panose="02020600040205080304" pitchFamily="18" charset="-128"/>
              </a:rPr>
              <a:t>煙モクモクのお店で食事をしたいと思いますか？</a:t>
            </a:r>
            <a:endParaRPr lang="en-US" altLang="ja-JP">
              <a:ea typeface="ＭＳ Ｐ明朝" panose="02020600040205080304" pitchFamily="18" charset="-128"/>
            </a:endParaRPr>
          </a:p>
          <a:p>
            <a:r>
              <a:rPr lang="ja-JP" altLang="en-US">
                <a:ea typeface="ＭＳ Ｐ明朝" panose="02020600040205080304" pitchFamily="18" charset="-128"/>
              </a:rPr>
              <a:t>あなたの子どもをこんなお店で働かせたいと思いますか？</a:t>
            </a:r>
          </a:p>
          <a:p>
            <a:endParaRPr lang="ja-JP" altLang="en-US"/>
          </a:p>
        </p:txBody>
      </p:sp>
      <p:sp>
        <p:nvSpPr>
          <p:cNvPr id="147459" name="スライド番号プレースホルダー 3">
            <a:extLst>
              <a:ext uri="{FF2B5EF4-FFF2-40B4-BE49-F238E27FC236}">
                <a16:creationId xmlns:a16="http://schemas.microsoft.com/office/drawing/2014/main" id="{6E35CCDB-23F7-8B64-BFD1-65322ACBFB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B5AEF783-0487-3247-84F3-AF8B16B7067E}" type="slidenum">
              <a:rPr lang="ja-JP" altLang="en-US" smtClean="0">
                <a:latin typeface="Calibri" panose="020F0502020204030204" pitchFamily="34" charset="0"/>
              </a:rPr>
              <a:pPr/>
              <a:t>80</a:t>
            </a:fld>
            <a:endParaRPr lang="ja-JP"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スライド イメージ プレースホルダー 1">
            <a:extLst>
              <a:ext uri="{FF2B5EF4-FFF2-40B4-BE49-F238E27FC236}">
                <a16:creationId xmlns:a16="http://schemas.microsoft.com/office/drawing/2014/main" id="{80A28CCE-55A4-D15A-986B-995C87657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ノート プレースホルダー 2">
            <a:extLst>
              <a:ext uri="{FF2B5EF4-FFF2-40B4-BE49-F238E27FC236}">
                <a16:creationId xmlns:a16="http://schemas.microsoft.com/office/drawing/2014/main" id="{2BC06BCD-A37F-9B81-8C03-E972056B7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49507" name="スライド番号プレースホルダー 3">
            <a:extLst>
              <a:ext uri="{FF2B5EF4-FFF2-40B4-BE49-F238E27FC236}">
                <a16:creationId xmlns:a16="http://schemas.microsoft.com/office/drawing/2014/main" id="{478E0933-AED6-6658-DD78-2DFE16F3F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0B4247F7-F583-B047-BD71-88E8F4BA842B}" type="slidenum">
              <a:rPr lang="ja-JP" altLang="en-US" smtClean="0">
                <a:latin typeface="Calibri" panose="020F0502020204030204" pitchFamily="34" charset="0"/>
              </a:rPr>
              <a:pPr/>
              <a:t>81</a:t>
            </a:fld>
            <a:endParaRPr lang="ja-JP"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スライド イメージ プレースホルダ 1">
            <a:extLst>
              <a:ext uri="{FF2B5EF4-FFF2-40B4-BE49-F238E27FC236}">
                <a16:creationId xmlns:a16="http://schemas.microsoft.com/office/drawing/2014/main" id="{888D237D-CC91-7674-B3BF-773F94B59F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ノート プレースホルダ 2">
            <a:extLst>
              <a:ext uri="{FF2B5EF4-FFF2-40B4-BE49-F238E27FC236}">
                <a16:creationId xmlns:a16="http://schemas.microsoft.com/office/drawing/2014/main" id="{29493F9D-9AEC-64F9-D9B6-399659DF7B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9699" name="スライド番号プレースホルダ 3">
            <a:extLst>
              <a:ext uri="{FF2B5EF4-FFF2-40B4-BE49-F238E27FC236}">
                <a16:creationId xmlns:a16="http://schemas.microsoft.com/office/drawing/2014/main" id="{FB540F8B-2F2D-2284-64D7-81A5E039E7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57FC5E35-FC07-0240-BE59-F3507B937A02}" type="slidenum">
              <a:rPr lang="ja-JP" altLang="en-US" smtClean="0">
                <a:latin typeface="Calibri" panose="020F0502020204030204" pitchFamily="34" charset="0"/>
              </a:rPr>
              <a:pPr/>
              <a:t>10</a:t>
            </a:fld>
            <a:endParaRPr lang="ja-JP"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a:extLst>
              <a:ext uri="{FF2B5EF4-FFF2-40B4-BE49-F238E27FC236}">
                <a16:creationId xmlns:a16="http://schemas.microsoft.com/office/drawing/2014/main" id="{BF83DF8F-D735-81C6-338E-716C06221E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ノート プレースホルダー 2">
            <a:extLst>
              <a:ext uri="{FF2B5EF4-FFF2-40B4-BE49-F238E27FC236}">
                <a16:creationId xmlns:a16="http://schemas.microsoft.com/office/drawing/2014/main" id="{1318E9F6-D9F8-DB1C-38F9-DF6E315688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a:latin typeface="ＤＦＰ太丸ゴシック体" pitchFamily="2" charset="-128"/>
                <a:ea typeface="ＤＦＰ太丸ゴシック体" pitchFamily="2" charset="-128"/>
              </a:rPr>
              <a:t>さて，中学生・高校生の喫煙率をみてみましょう．</a:t>
            </a:r>
            <a:r>
              <a:rPr lang="en-US" altLang="ja-JP" sz="1400">
                <a:latin typeface="ＤＦＰ太丸ゴシック体" pitchFamily="2" charset="-128"/>
                <a:ea typeface="ＤＦＰ太丸ゴシック体" pitchFamily="2" charset="-128"/>
              </a:rPr>
              <a:t>1996</a:t>
            </a:r>
            <a:r>
              <a:rPr lang="ja-JP" altLang="en-US" sz="1400">
                <a:latin typeface="ＤＦＰ太丸ゴシック体" pitchFamily="2" charset="-128"/>
                <a:ea typeface="ＤＦＰ太丸ゴシック体" pitchFamily="2" charset="-128"/>
              </a:rPr>
              <a:t>年（平成</a:t>
            </a:r>
            <a:r>
              <a:rPr lang="en-US" altLang="ja-JP" sz="1400">
                <a:latin typeface="ＤＦＰ太丸ゴシック体" pitchFamily="2" charset="-128"/>
                <a:ea typeface="ＤＦＰ太丸ゴシック体" pitchFamily="2" charset="-128"/>
              </a:rPr>
              <a:t>8</a:t>
            </a:r>
            <a:r>
              <a:rPr lang="ja-JP" altLang="en-US" sz="1400">
                <a:latin typeface="ＤＦＰ太丸ゴシック体" pitchFamily="2" charset="-128"/>
                <a:ea typeface="ＤＦＰ太丸ゴシック体" pitchFamily="2" charset="-128"/>
              </a:rPr>
              <a:t>年），約３０年前にくらべると，中学生・高校生ともに喫煙率はすごく減っていますね．それでも高校生の</a:t>
            </a:r>
            <a:r>
              <a:rPr lang="en-US" altLang="ja-JP" sz="1400">
                <a:latin typeface="ＤＦＰ太丸ゴシック体" pitchFamily="2" charset="-128"/>
                <a:ea typeface="ＤＦＰ太丸ゴシック体" pitchFamily="2" charset="-128"/>
              </a:rPr>
              <a:t>10</a:t>
            </a:r>
            <a:r>
              <a:rPr lang="ja-JP" altLang="en-US" sz="1400">
                <a:latin typeface="ＤＦＰ太丸ゴシック体" pitchFamily="2" charset="-128"/>
                <a:ea typeface="ＤＦＰ太丸ゴシック体" pitchFamily="2" charset="-128"/>
              </a:rPr>
              <a:t>人に</a:t>
            </a:r>
            <a:r>
              <a:rPr lang="en-US" altLang="ja-JP" sz="1400">
                <a:latin typeface="ＤＦＰ太丸ゴシック体" pitchFamily="2" charset="-128"/>
                <a:ea typeface="ＤＦＰ太丸ゴシック体" pitchFamily="2" charset="-128"/>
              </a:rPr>
              <a:t>1</a:t>
            </a:r>
            <a:r>
              <a:rPr lang="ja-JP" altLang="en-US" sz="1400">
                <a:latin typeface="ＤＦＰ太丸ゴシック体" pitchFamily="2" charset="-128"/>
                <a:ea typeface="ＤＦＰ太丸ゴシック体" pitchFamily="2" charset="-128"/>
              </a:rPr>
              <a:t>人弱はタバコをすっているのですね．</a:t>
            </a:r>
          </a:p>
          <a:p>
            <a:r>
              <a:rPr lang="ja-JP" altLang="en-US" sz="1400">
                <a:latin typeface="ＤＦＰ太丸ゴシック体" pitchFamily="2" charset="-128"/>
                <a:ea typeface="ＤＦＰ太丸ゴシック体" pitchFamily="2" charset="-128"/>
              </a:rPr>
              <a:t>タスポは２０２６で終了、その後免許証やマイナンバーカード？</a:t>
            </a:r>
          </a:p>
        </p:txBody>
      </p:sp>
      <p:sp>
        <p:nvSpPr>
          <p:cNvPr id="31747" name="スライド番号プレースホルダー 3">
            <a:extLst>
              <a:ext uri="{FF2B5EF4-FFF2-40B4-BE49-F238E27FC236}">
                <a16:creationId xmlns:a16="http://schemas.microsoft.com/office/drawing/2014/main" id="{F8EA225B-5490-B2DA-75A6-25649604A0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4C89D8F1-DFB3-8640-AD14-FA82D3C4111C}" type="slidenum">
              <a:rPr lang="ja-JP" altLang="en-US" smtClean="0">
                <a:latin typeface="Calibri" panose="020F0502020204030204" pitchFamily="34" charset="0"/>
              </a:rPr>
              <a:pPr/>
              <a:t>11</a:t>
            </a:fld>
            <a:endParaRPr lang="ja-JP"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 イメージ プレースホルダー 1">
            <a:extLst>
              <a:ext uri="{FF2B5EF4-FFF2-40B4-BE49-F238E27FC236}">
                <a16:creationId xmlns:a16="http://schemas.microsoft.com/office/drawing/2014/main" id="{8235D37B-22B5-1BF2-C15A-B56DF91311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ノート プレースホルダー 2">
            <a:extLst>
              <a:ext uri="{FF2B5EF4-FFF2-40B4-BE49-F238E27FC236}">
                <a16:creationId xmlns:a16="http://schemas.microsoft.com/office/drawing/2014/main" id="{A91C9391-5254-49FD-BFA2-E4A5DC0EBF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ea typeface="ＭＳ Ｐ明朝" panose="02020600040205080304" pitchFamily="18" charset="-128"/>
              </a:rPr>
              <a:t>タバコは毒の缶詰です．</a:t>
            </a:r>
            <a:endParaRPr lang="en-US" altLang="ja-JP">
              <a:latin typeface="Century" panose="02040604050505020304" pitchFamily="18" charset="0"/>
              <a:ea typeface="ＭＳ 明朝" panose="02020609040205080304" pitchFamily="49" charset="-128"/>
            </a:endParaRPr>
          </a:p>
          <a:p>
            <a:pPr algn="just" eaLnBrk="1" hangingPunct="1"/>
            <a:r>
              <a:rPr lang="ja-JP" altLang="en-US">
                <a:ea typeface="ＭＳ Ｐ明朝" panose="02020600040205080304" pitchFamily="18" charset="-128"/>
              </a:rPr>
              <a:t>タバコには天然の放射性物質ポロニウム（</a:t>
            </a:r>
            <a:r>
              <a:rPr lang="en-US" altLang="ja-JP">
                <a:ea typeface="ＭＳ Ｐ明朝" panose="02020600040205080304" pitchFamily="18" charset="-128"/>
              </a:rPr>
              <a:t>Po-210</a:t>
            </a:r>
            <a:r>
              <a:rPr lang="ja-JP" altLang="en-US">
                <a:ea typeface="ＭＳ Ｐ明朝" panose="02020600040205080304" pitchFamily="18" charset="-128"/>
              </a:rPr>
              <a:t>）も含まれています．</a:t>
            </a:r>
            <a:r>
              <a:rPr lang="en-US" altLang="ja-JP">
                <a:ea typeface="ＭＳ Ｐ明朝" panose="02020600040205080304" pitchFamily="18" charset="-128"/>
              </a:rPr>
              <a:t>1</a:t>
            </a:r>
            <a:r>
              <a:rPr lang="ja-JP" altLang="en-US">
                <a:ea typeface="ＭＳ Ｐ明朝" panose="02020600040205080304" pitchFamily="18" charset="-128"/>
              </a:rPr>
              <a:t>日</a:t>
            </a:r>
            <a:r>
              <a:rPr lang="en-US" altLang="ja-JP">
                <a:ea typeface="ＭＳ Ｐ明朝" panose="02020600040205080304" pitchFamily="18" charset="-128"/>
              </a:rPr>
              <a:t>30</a:t>
            </a:r>
            <a:r>
              <a:rPr lang="ja-JP" altLang="en-US">
                <a:ea typeface="ＭＳ Ｐ明朝" panose="02020600040205080304" pitchFamily="18" charset="-128"/>
              </a:rPr>
              <a:t>本喫煙する人のポロニウムによる放射線被曝量は年間</a:t>
            </a:r>
            <a:r>
              <a:rPr lang="en-US" altLang="ja-JP">
                <a:ea typeface="ＭＳ Ｐ明朝" panose="02020600040205080304" pitchFamily="18" charset="-128"/>
              </a:rPr>
              <a:t>80</a:t>
            </a:r>
            <a:r>
              <a:rPr lang="ja-JP" altLang="en-US">
                <a:ea typeface="ＭＳ Ｐ明朝" panose="02020600040205080304" pitchFamily="18" charset="-128"/>
              </a:rPr>
              <a:t>ミリシ－ベルトになります．</a:t>
            </a:r>
          </a:p>
          <a:p>
            <a:pPr algn="just" eaLnBrk="1" hangingPunct="1"/>
            <a:endParaRPr lang="ja-JP" altLang="en-US">
              <a:latin typeface="Century" panose="02040604050505020304" pitchFamily="18" charset="0"/>
              <a:ea typeface="ＭＳ 明朝" panose="02020609040205080304" pitchFamily="49" charset="-128"/>
            </a:endParaRPr>
          </a:p>
          <a:p>
            <a:endParaRPr lang="ja-JP" altLang="en-US"/>
          </a:p>
        </p:txBody>
      </p:sp>
      <p:sp>
        <p:nvSpPr>
          <p:cNvPr id="36867" name="スライド番号プレースホルダー 3">
            <a:extLst>
              <a:ext uri="{FF2B5EF4-FFF2-40B4-BE49-F238E27FC236}">
                <a16:creationId xmlns:a16="http://schemas.microsoft.com/office/drawing/2014/main" id="{96B84070-D9F6-7D50-D50C-322E7B1745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305F011A-5F7B-2344-ADF6-4AE8F7F9605A}" type="slidenum">
              <a:rPr lang="ja-JP" altLang="en-US" smtClean="0">
                <a:latin typeface="Calibri" panose="020F0502020204030204" pitchFamily="34" charset="0"/>
              </a:rPr>
              <a:pPr/>
              <a:t>15</a:t>
            </a:fld>
            <a:endParaRPr lang="ja-JP"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スライド イメージ プレースホルダー 1">
            <a:extLst>
              <a:ext uri="{FF2B5EF4-FFF2-40B4-BE49-F238E27FC236}">
                <a16:creationId xmlns:a16="http://schemas.microsoft.com/office/drawing/2014/main" id="{DE44C4D1-38D8-B957-B5DD-1C6217C340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ノート プレースホルダー 2">
            <a:extLst>
              <a:ext uri="{FF2B5EF4-FFF2-40B4-BE49-F238E27FC236}">
                <a16:creationId xmlns:a16="http://schemas.microsoft.com/office/drawing/2014/main" id="{10459B04-E6BB-C990-476F-8F38BCAAC3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a:latin typeface="Century" panose="02040604050505020304" pitchFamily="18" charset="0"/>
                <a:ea typeface="ＭＳ 明朝" panose="02020609040205080304" pitchFamily="49" charset="-128"/>
              </a:rPr>
              <a:t>タバコの有害物質のビッグスリーとは？</a:t>
            </a:r>
          </a:p>
          <a:p>
            <a:pPr algn="just" eaLnBrk="1" hangingPunct="1"/>
            <a:r>
              <a:rPr lang="ja-JP" altLang="en-US">
                <a:latin typeface="Century" panose="02040604050505020304" pitchFamily="18" charset="0"/>
                <a:ea typeface="ＭＳ 明朝" panose="02020609040205080304" pitchFamily="49" charset="-128"/>
              </a:rPr>
              <a:t>タバコの箱の横に記載されている</a:t>
            </a:r>
          </a:p>
          <a:p>
            <a:pPr algn="just" eaLnBrk="1" hangingPunct="1"/>
            <a:r>
              <a:rPr lang="ja-JP" altLang="en-US">
                <a:latin typeface="Century" panose="02040604050505020304" pitchFamily="18" charset="0"/>
                <a:ea typeface="ＭＳ 明朝" panose="02020609040205080304" pitchFamily="49" charset="-128"/>
              </a:rPr>
              <a:t>①ニコチン </a:t>
            </a:r>
            <a:r>
              <a:rPr lang="en-US" altLang="ja-JP">
                <a:latin typeface="Century" panose="02040604050505020304" pitchFamily="18" charset="0"/>
                <a:ea typeface="ＭＳ 明朝" panose="02020609040205080304" pitchFamily="49" charset="-128"/>
              </a:rPr>
              <a:t>----- </a:t>
            </a:r>
            <a:r>
              <a:rPr lang="ja-JP" altLang="en-US">
                <a:latin typeface="Century" panose="02040604050505020304" pitchFamily="18" charset="0"/>
                <a:ea typeface="ＭＳ 明朝" panose="02020609040205080304" pitchFamily="49" charset="-128"/>
              </a:rPr>
              <a:t>依存症を引き起こす，血管をちぢめる．発がん性もあるという報告もあります．</a:t>
            </a:r>
          </a:p>
          <a:p>
            <a:pPr algn="just" eaLnBrk="1" hangingPunct="1"/>
            <a:r>
              <a:rPr lang="ja-JP" altLang="en-US">
                <a:latin typeface="Century" panose="02040604050505020304" pitchFamily="18" charset="0"/>
                <a:ea typeface="ＭＳ 明朝" panose="02020609040205080304" pitchFamily="49" charset="-128"/>
              </a:rPr>
              <a:t>②タール </a:t>
            </a:r>
            <a:r>
              <a:rPr lang="en-US" altLang="ja-JP">
                <a:latin typeface="Century" panose="02040604050505020304" pitchFamily="18" charset="0"/>
                <a:ea typeface="ＭＳ 明朝" panose="02020609040205080304" pitchFamily="49" charset="-128"/>
              </a:rPr>
              <a:t>----- </a:t>
            </a:r>
            <a:r>
              <a:rPr lang="ja-JP" altLang="en-US">
                <a:latin typeface="Century" panose="02040604050505020304" pitchFamily="18" charset="0"/>
                <a:ea typeface="ＭＳ 明朝" panose="02020609040205080304" pitchFamily="49" charset="-128"/>
              </a:rPr>
              <a:t>発ガン物質</a:t>
            </a:r>
          </a:p>
          <a:p>
            <a:pPr algn="just" eaLnBrk="1" hangingPunct="1"/>
            <a:r>
              <a:rPr lang="ja-JP" altLang="en-US">
                <a:latin typeface="Century" panose="02040604050505020304" pitchFamily="18" charset="0"/>
                <a:ea typeface="ＭＳ 明朝" panose="02020609040205080304" pitchFamily="49" charset="-128"/>
              </a:rPr>
              <a:t>そして，</a:t>
            </a:r>
          </a:p>
          <a:p>
            <a:pPr algn="just" eaLnBrk="1" hangingPunct="1"/>
            <a:r>
              <a:rPr lang="ja-JP" altLang="en-US">
                <a:latin typeface="Century" panose="02040604050505020304" pitchFamily="18" charset="0"/>
                <a:ea typeface="ＭＳ 明朝" panose="02020609040205080304" pitchFamily="49" charset="-128"/>
              </a:rPr>
              <a:t>③一酸化炭素 </a:t>
            </a:r>
            <a:r>
              <a:rPr lang="en-US" altLang="ja-JP">
                <a:latin typeface="Century" panose="02040604050505020304" pitchFamily="18" charset="0"/>
                <a:ea typeface="ＭＳ 明朝" panose="02020609040205080304" pitchFamily="49" charset="-128"/>
              </a:rPr>
              <a:t>-----</a:t>
            </a:r>
            <a:r>
              <a:rPr lang="ja-JP" altLang="en-US">
                <a:latin typeface="Century" panose="02040604050505020304" pitchFamily="18" charset="0"/>
                <a:ea typeface="ＭＳ 明朝" panose="02020609040205080304" pitchFamily="49" charset="-128"/>
              </a:rPr>
              <a:t>タバコの燃焼は不完全燃焼だから，一酸化炭素が発生します（完全燃焼だったら二酸化炭素が発生するね）．一酸化炭素は血液中のヘモグロビン（血液中の血色素で酸素を運ぶ働きがある）とくっつきやすくて酸素を押しのけるために酸素が組織に運べなくなるんだよ．そのために全身が酸素欠乏になります．</a:t>
            </a:r>
          </a:p>
        </p:txBody>
      </p:sp>
      <p:sp>
        <p:nvSpPr>
          <p:cNvPr id="38915" name="スライド番号プレースホルダー 3">
            <a:extLst>
              <a:ext uri="{FF2B5EF4-FFF2-40B4-BE49-F238E27FC236}">
                <a16:creationId xmlns:a16="http://schemas.microsoft.com/office/drawing/2014/main" id="{6CEA3128-A613-C397-A53D-839B1DE9F7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fld id="{437561ED-BCFF-4A41-906D-DC9D8313E200}" type="slidenum">
              <a:rPr lang="ja-JP" altLang="en-US" smtClean="0">
                <a:latin typeface="Calibri" panose="020F0502020204030204" pitchFamily="34" charset="0"/>
              </a:rPr>
              <a:pPr/>
              <a:t>16</a:t>
            </a:fld>
            <a:endParaRPr lang="ja-JP"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ja-JP" altLang="en-US"/>
              <a:t>マスタ タイトルの書式設定</a:t>
            </a:r>
            <a:endParaRPr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 サブタイトルの書式設定</a:t>
            </a:r>
            <a:endParaRPr lang="en-US"/>
          </a:p>
        </p:txBody>
      </p:sp>
      <p:sp>
        <p:nvSpPr>
          <p:cNvPr id="2" name="日付プレースホルダ 29">
            <a:extLst>
              <a:ext uri="{FF2B5EF4-FFF2-40B4-BE49-F238E27FC236}">
                <a16:creationId xmlns:a16="http://schemas.microsoft.com/office/drawing/2014/main" id="{272AFAFE-1CEE-380A-F56B-E77D50968F26}"/>
              </a:ext>
            </a:extLst>
          </p:cNvPr>
          <p:cNvSpPr>
            <a:spLocks noGrp="1"/>
          </p:cNvSpPr>
          <p:nvPr>
            <p:ph type="dt" sz="half" idx="10"/>
          </p:nvPr>
        </p:nvSpPr>
        <p:spPr/>
        <p:txBody>
          <a:bodyPr/>
          <a:lstStyle>
            <a:lvl1pPr>
              <a:defRPr>
                <a:solidFill>
                  <a:srgbClr val="D1EAEE"/>
                </a:solidFill>
              </a:defRPr>
            </a:lvl1pPr>
          </a:lstStyle>
          <a:p>
            <a:pPr>
              <a:defRPr/>
            </a:pPr>
            <a:fld id="{0DE76AA9-423C-6D46-9B54-5139542DA598}" type="datetime1">
              <a:rPr lang="ja-JP" altLang="en-US"/>
              <a:pPr>
                <a:defRPr/>
              </a:pPr>
              <a:t>2026/6/17</a:t>
            </a:fld>
            <a:endParaRPr lang="ja-JP" altLang="en-US"/>
          </a:p>
        </p:txBody>
      </p:sp>
      <p:sp>
        <p:nvSpPr>
          <p:cNvPr id="3" name="フッター プレースホルダ 18">
            <a:extLst>
              <a:ext uri="{FF2B5EF4-FFF2-40B4-BE49-F238E27FC236}">
                <a16:creationId xmlns:a16="http://schemas.microsoft.com/office/drawing/2014/main" id="{8A379E69-CF19-D74A-2EB0-541065BEAE05}"/>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26">
            <a:extLst>
              <a:ext uri="{FF2B5EF4-FFF2-40B4-BE49-F238E27FC236}">
                <a16:creationId xmlns:a16="http://schemas.microsoft.com/office/drawing/2014/main" id="{C5742921-C03B-581F-E109-61049859C471}"/>
              </a:ext>
            </a:extLst>
          </p:cNvPr>
          <p:cNvSpPr>
            <a:spLocks noGrp="1"/>
          </p:cNvSpPr>
          <p:nvPr>
            <p:ph type="sldNum" sz="quarter" idx="12"/>
          </p:nvPr>
        </p:nvSpPr>
        <p:spPr/>
        <p:txBody>
          <a:bodyPr/>
          <a:lstStyle>
            <a:lvl1pPr>
              <a:defRPr>
                <a:solidFill>
                  <a:srgbClr val="D1EAEE"/>
                </a:solidFill>
              </a:defRPr>
            </a:lvl1pPr>
          </a:lstStyle>
          <a:p>
            <a:pPr>
              <a:defRPr/>
            </a:pPr>
            <a:fld id="{D2D92DA8-6FA8-7248-BD6D-62A1EA36BB79}" type="slidenum">
              <a:rPr lang="ja-JP" altLang="en-US"/>
              <a:pPr>
                <a:defRPr/>
              </a:pPr>
              <a:t>‹#›</a:t>
            </a:fld>
            <a:endParaRPr lang="ja-JP" altLang="en-US"/>
          </a:p>
        </p:txBody>
      </p:sp>
    </p:spTree>
    <p:extLst>
      <p:ext uri="{BB962C8B-B14F-4D97-AF65-F5344CB8AC3E}">
        <p14:creationId xmlns:p14="http://schemas.microsoft.com/office/powerpoint/2010/main" val="47095163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a:extLst>
              <a:ext uri="{FF2B5EF4-FFF2-40B4-BE49-F238E27FC236}">
                <a16:creationId xmlns:a16="http://schemas.microsoft.com/office/drawing/2014/main" id="{AF20FA0C-3390-7B90-D515-10573AF86AF1}"/>
              </a:ext>
            </a:extLst>
          </p:cNvPr>
          <p:cNvSpPr>
            <a:spLocks noGrp="1"/>
          </p:cNvSpPr>
          <p:nvPr>
            <p:ph type="dt" sz="half" idx="10"/>
          </p:nvPr>
        </p:nvSpPr>
        <p:spPr/>
        <p:txBody>
          <a:bodyPr/>
          <a:lstStyle>
            <a:lvl1pPr>
              <a:defRPr/>
            </a:lvl1pPr>
          </a:lstStyle>
          <a:p>
            <a:pPr>
              <a:defRPr/>
            </a:pPr>
            <a:fld id="{711F6ED5-A147-EB43-B804-DCC9B6E2FAE0}" type="datetime1">
              <a:rPr lang="ja-JP" altLang="en-US"/>
              <a:pPr>
                <a:defRPr/>
              </a:pPr>
              <a:t>2026/6/17</a:t>
            </a:fld>
            <a:endParaRPr lang="ja-JP" altLang="en-US"/>
          </a:p>
        </p:txBody>
      </p:sp>
      <p:sp>
        <p:nvSpPr>
          <p:cNvPr id="5" name="フッター プレースホルダ 21">
            <a:extLst>
              <a:ext uri="{FF2B5EF4-FFF2-40B4-BE49-F238E27FC236}">
                <a16:creationId xmlns:a16="http://schemas.microsoft.com/office/drawing/2014/main" id="{F29A022C-86CF-2E98-E6E5-D66254DE6AF9}"/>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a:extLst>
              <a:ext uri="{FF2B5EF4-FFF2-40B4-BE49-F238E27FC236}">
                <a16:creationId xmlns:a16="http://schemas.microsoft.com/office/drawing/2014/main" id="{E663BE6D-21F6-BA93-6C90-599F7D13BF5D}"/>
              </a:ext>
            </a:extLst>
          </p:cNvPr>
          <p:cNvSpPr>
            <a:spLocks noGrp="1"/>
          </p:cNvSpPr>
          <p:nvPr>
            <p:ph type="sldNum" sz="quarter" idx="12"/>
          </p:nvPr>
        </p:nvSpPr>
        <p:spPr/>
        <p:txBody>
          <a:bodyPr/>
          <a:lstStyle>
            <a:lvl1pPr>
              <a:defRPr/>
            </a:lvl1pPr>
          </a:lstStyle>
          <a:p>
            <a:pPr>
              <a:defRPr/>
            </a:pPr>
            <a:fld id="{CE2CE5CE-A50C-724B-BA3B-D10BB14FEFA3}" type="slidenum">
              <a:rPr lang="ja-JP" altLang="en-US"/>
              <a:pPr>
                <a:defRPr/>
              </a:pPr>
              <a:t>‹#›</a:t>
            </a:fld>
            <a:endParaRPr lang="ja-JP" altLang="en-US"/>
          </a:p>
        </p:txBody>
      </p:sp>
    </p:spTree>
    <p:extLst>
      <p:ext uri="{BB962C8B-B14F-4D97-AF65-F5344CB8AC3E}">
        <p14:creationId xmlns:p14="http://schemas.microsoft.com/office/powerpoint/2010/main" val="6298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a:extLst>
              <a:ext uri="{FF2B5EF4-FFF2-40B4-BE49-F238E27FC236}">
                <a16:creationId xmlns:a16="http://schemas.microsoft.com/office/drawing/2014/main" id="{C25704EE-96E0-E708-A154-2368BDD82762}"/>
              </a:ext>
            </a:extLst>
          </p:cNvPr>
          <p:cNvSpPr>
            <a:spLocks noGrp="1"/>
          </p:cNvSpPr>
          <p:nvPr>
            <p:ph type="dt" sz="half" idx="10"/>
          </p:nvPr>
        </p:nvSpPr>
        <p:spPr/>
        <p:txBody>
          <a:bodyPr/>
          <a:lstStyle>
            <a:lvl1pPr>
              <a:defRPr/>
            </a:lvl1pPr>
          </a:lstStyle>
          <a:p>
            <a:pPr>
              <a:defRPr/>
            </a:pPr>
            <a:fld id="{C50964C7-124E-0E4E-BEA1-771841BA3E4B}" type="datetime1">
              <a:rPr lang="ja-JP" altLang="en-US"/>
              <a:pPr>
                <a:defRPr/>
              </a:pPr>
              <a:t>2026/6/17</a:t>
            </a:fld>
            <a:endParaRPr lang="ja-JP" altLang="en-US"/>
          </a:p>
        </p:txBody>
      </p:sp>
      <p:sp>
        <p:nvSpPr>
          <p:cNvPr id="5" name="フッター プレースホルダ 21">
            <a:extLst>
              <a:ext uri="{FF2B5EF4-FFF2-40B4-BE49-F238E27FC236}">
                <a16:creationId xmlns:a16="http://schemas.microsoft.com/office/drawing/2014/main" id="{52D101FE-1CEC-B7FD-2EDA-0CACF8FC677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a:extLst>
              <a:ext uri="{FF2B5EF4-FFF2-40B4-BE49-F238E27FC236}">
                <a16:creationId xmlns:a16="http://schemas.microsoft.com/office/drawing/2014/main" id="{534D604C-E595-1430-7403-F35AD22D465C}"/>
              </a:ext>
            </a:extLst>
          </p:cNvPr>
          <p:cNvSpPr>
            <a:spLocks noGrp="1"/>
          </p:cNvSpPr>
          <p:nvPr>
            <p:ph type="sldNum" sz="quarter" idx="12"/>
          </p:nvPr>
        </p:nvSpPr>
        <p:spPr/>
        <p:txBody>
          <a:bodyPr/>
          <a:lstStyle>
            <a:lvl1pPr>
              <a:defRPr/>
            </a:lvl1pPr>
          </a:lstStyle>
          <a:p>
            <a:pPr>
              <a:defRPr/>
            </a:pPr>
            <a:fld id="{18E3F4A1-B427-6949-9E78-9284494938A8}" type="slidenum">
              <a:rPr lang="ja-JP" altLang="en-US"/>
              <a:pPr>
                <a:defRPr/>
              </a:pPr>
              <a:t>‹#›</a:t>
            </a:fld>
            <a:endParaRPr lang="ja-JP" altLang="en-US"/>
          </a:p>
        </p:txBody>
      </p:sp>
    </p:spTree>
    <p:extLst>
      <p:ext uri="{BB962C8B-B14F-4D97-AF65-F5344CB8AC3E}">
        <p14:creationId xmlns:p14="http://schemas.microsoft.com/office/powerpoint/2010/main" val="73808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9">
            <a:extLst>
              <a:ext uri="{FF2B5EF4-FFF2-40B4-BE49-F238E27FC236}">
                <a16:creationId xmlns:a16="http://schemas.microsoft.com/office/drawing/2014/main" id="{38283A84-57AE-8FCD-9975-0BC20A53FA4B}"/>
              </a:ext>
            </a:extLst>
          </p:cNvPr>
          <p:cNvSpPr>
            <a:spLocks noGrp="1"/>
          </p:cNvSpPr>
          <p:nvPr>
            <p:ph type="dt" sz="half" idx="10"/>
          </p:nvPr>
        </p:nvSpPr>
        <p:spPr/>
        <p:txBody>
          <a:bodyPr/>
          <a:lstStyle>
            <a:lvl1pPr>
              <a:defRPr/>
            </a:lvl1pPr>
          </a:lstStyle>
          <a:p>
            <a:pPr>
              <a:defRPr/>
            </a:pPr>
            <a:fld id="{83D04BC5-6E83-1B4E-857D-B038339C766C}" type="datetime1">
              <a:rPr lang="ja-JP" altLang="en-US"/>
              <a:pPr>
                <a:defRPr/>
              </a:pPr>
              <a:t>2026/6/17</a:t>
            </a:fld>
            <a:endParaRPr lang="ja-JP" altLang="en-US"/>
          </a:p>
        </p:txBody>
      </p:sp>
      <p:sp>
        <p:nvSpPr>
          <p:cNvPr id="5" name="フッター プレースホルダ 21">
            <a:extLst>
              <a:ext uri="{FF2B5EF4-FFF2-40B4-BE49-F238E27FC236}">
                <a16:creationId xmlns:a16="http://schemas.microsoft.com/office/drawing/2014/main" id="{FB254E46-1056-8AD2-58C2-EDBB005B11D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a:extLst>
              <a:ext uri="{FF2B5EF4-FFF2-40B4-BE49-F238E27FC236}">
                <a16:creationId xmlns:a16="http://schemas.microsoft.com/office/drawing/2014/main" id="{F44E426F-8B19-AA89-3FFB-61D6ACD92785}"/>
              </a:ext>
            </a:extLst>
          </p:cNvPr>
          <p:cNvSpPr>
            <a:spLocks noGrp="1"/>
          </p:cNvSpPr>
          <p:nvPr>
            <p:ph type="sldNum" sz="quarter" idx="12"/>
          </p:nvPr>
        </p:nvSpPr>
        <p:spPr/>
        <p:txBody>
          <a:bodyPr/>
          <a:lstStyle>
            <a:lvl1pPr>
              <a:defRPr/>
            </a:lvl1pPr>
          </a:lstStyle>
          <a:p>
            <a:pPr>
              <a:defRPr/>
            </a:pPr>
            <a:fld id="{2E371525-B79F-3F48-AFB8-619E1B92486D}" type="slidenum">
              <a:rPr lang="ja-JP" altLang="en-US"/>
              <a:pPr>
                <a:defRPr/>
              </a:pPr>
              <a:t>‹#›</a:t>
            </a:fld>
            <a:endParaRPr lang="ja-JP" altLang="en-US"/>
          </a:p>
        </p:txBody>
      </p:sp>
    </p:spTree>
    <p:extLst>
      <p:ext uri="{BB962C8B-B14F-4D97-AF65-F5344CB8AC3E}">
        <p14:creationId xmlns:p14="http://schemas.microsoft.com/office/powerpoint/2010/main" val="39744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B89360CA-FCBC-FDC3-70FA-D9E7DBA149FE}"/>
              </a:ext>
            </a:extLst>
          </p:cNvPr>
          <p:cNvSpPr>
            <a:spLocks noGrp="1"/>
          </p:cNvSpPr>
          <p:nvPr>
            <p:ph type="dt" sz="half" idx="10"/>
          </p:nvPr>
        </p:nvSpPr>
        <p:spPr/>
        <p:txBody>
          <a:bodyPr/>
          <a:lstStyle>
            <a:lvl1pPr>
              <a:defRPr>
                <a:solidFill>
                  <a:srgbClr val="D1EAEE"/>
                </a:solidFill>
              </a:defRPr>
            </a:lvl1pPr>
          </a:lstStyle>
          <a:p>
            <a:pPr>
              <a:defRPr/>
            </a:pPr>
            <a:fld id="{BE0BB9EC-BC76-C24B-ACF3-4DF753F4DDD6}" type="datetime1">
              <a:rPr lang="ja-JP" altLang="en-US"/>
              <a:pPr>
                <a:defRPr/>
              </a:pPr>
              <a:t>2026/6/17</a:t>
            </a:fld>
            <a:endParaRPr lang="ja-JP" altLang="en-US"/>
          </a:p>
        </p:txBody>
      </p:sp>
      <p:sp>
        <p:nvSpPr>
          <p:cNvPr id="5" name="フッター プレースホルダ 4">
            <a:extLst>
              <a:ext uri="{FF2B5EF4-FFF2-40B4-BE49-F238E27FC236}">
                <a16:creationId xmlns:a16="http://schemas.microsoft.com/office/drawing/2014/main" id="{83E69507-C767-5321-64BE-BE40ABB53440}"/>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52AC78BB-F627-FCB3-FD87-613C89859156}"/>
              </a:ext>
            </a:extLst>
          </p:cNvPr>
          <p:cNvSpPr>
            <a:spLocks noGrp="1"/>
          </p:cNvSpPr>
          <p:nvPr>
            <p:ph type="sldNum" sz="quarter" idx="12"/>
          </p:nvPr>
        </p:nvSpPr>
        <p:spPr/>
        <p:txBody>
          <a:bodyPr/>
          <a:lstStyle>
            <a:lvl1pPr>
              <a:defRPr>
                <a:solidFill>
                  <a:srgbClr val="D1EAEE"/>
                </a:solidFill>
              </a:defRPr>
            </a:lvl1pPr>
          </a:lstStyle>
          <a:p>
            <a:pPr>
              <a:defRPr/>
            </a:pPr>
            <a:fld id="{355EF980-D65F-9046-BAE3-188CBA05471E}" type="slidenum">
              <a:rPr lang="ja-JP" altLang="en-US"/>
              <a:pPr>
                <a:defRPr/>
              </a:pPr>
              <a:t>‹#›</a:t>
            </a:fld>
            <a:endParaRPr lang="ja-JP" altLang="en-US"/>
          </a:p>
        </p:txBody>
      </p:sp>
    </p:spTree>
    <p:extLst>
      <p:ext uri="{BB962C8B-B14F-4D97-AF65-F5344CB8AC3E}">
        <p14:creationId xmlns:p14="http://schemas.microsoft.com/office/powerpoint/2010/main" val="24710894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lang="ja-JP" altLang="en-US"/>
              <a:t>マスタ タイトルの書式設定</a:t>
            </a:r>
            <a:endParaRPr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9">
            <a:extLst>
              <a:ext uri="{FF2B5EF4-FFF2-40B4-BE49-F238E27FC236}">
                <a16:creationId xmlns:a16="http://schemas.microsoft.com/office/drawing/2014/main" id="{B3708366-B70E-F676-CB23-D25EA1354359}"/>
              </a:ext>
            </a:extLst>
          </p:cNvPr>
          <p:cNvSpPr>
            <a:spLocks noGrp="1"/>
          </p:cNvSpPr>
          <p:nvPr>
            <p:ph type="dt" sz="half" idx="10"/>
          </p:nvPr>
        </p:nvSpPr>
        <p:spPr/>
        <p:txBody>
          <a:bodyPr/>
          <a:lstStyle>
            <a:lvl1pPr>
              <a:defRPr/>
            </a:lvl1pPr>
          </a:lstStyle>
          <a:p>
            <a:pPr>
              <a:defRPr/>
            </a:pPr>
            <a:fld id="{A5E2ED32-40D1-1F4C-85DA-34E4EA315B87}" type="datetime1">
              <a:rPr lang="ja-JP" altLang="en-US"/>
              <a:pPr>
                <a:defRPr/>
              </a:pPr>
              <a:t>2026/6/17</a:t>
            </a:fld>
            <a:endParaRPr lang="ja-JP" altLang="en-US"/>
          </a:p>
        </p:txBody>
      </p:sp>
      <p:sp>
        <p:nvSpPr>
          <p:cNvPr id="6" name="フッター プレースホルダ 21">
            <a:extLst>
              <a:ext uri="{FF2B5EF4-FFF2-40B4-BE49-F238E27FC236}">
                <a16:creationId xmlns:a16="http://schemas.microsoft.com/office/drawing/2014/main" id="{A150F7DD-7F3C-7DF8-DB7C-0BC834BE3708}"/>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17">
            <a:extLst>
              <a:ext uri="{FF2B5EF4-FFF2-40B4-BE49-F238E27FC236}">
                <a16:creationId xmlns:a16="http://schemas.microsoft.com/office/drawing/2014/main" id="{DE6187E5-9056-F5CC-9221-2E8348033CC3}"/>
              </a:ext>
            </a:extLst>
          </p:cNvPr>
          <p:cNvSpPr>
            <a:spLocks noGrp="1"/>
          </p:cNvSpPr>
          <p:nvPr>
            <p:ph type="sldNum" sz="quarter" idx="12"/>
          </p:nvPr>
        </p:nvSpPr>
        <p:spPr/>
        <p:txBody>
          <a:bodyPr/>
          <a:lstStyle>
            <a:lvl1pPr>
              <a:defRPr/>
            </a:lvl1pPr>
          </a:lstStyle>
          <a:p>
            <a:pPr>
              <a:defRPr/>
            </a:pPr>
            <a:fld id="{6370B263-2BBA-5F4E-A35E-F02D31C21FDC}" type="slidenum">
              <a:rPr lang="ja-JP" altLang="en-US"/>
              <a:pPr>
                <a:defRPr/>
              </a:pPr>
              <a:t>‹#›</a:t>
            </a:fld>
            <a:endParaRPr lang="ja-JP" altLang="en-US"/>
          </a:p>
        </p:txBody>
      </p:sp>
    </p:spTree>
    <p:extLst>
      <p:ext uri="{BB962C8B-B14F-4D97-AF65-F5344CB8AC3E}">
        <p14:creationId xmlns:p14="http://schemas.microsoft.com/office/powerpoint/2010/main" val="251264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lvl1pPr>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 9">
            <a:extLst>
              <a:ext uri="{FF2B5EF4-FFF2-40B4-BE49-F238E27FC236}">
                <a16:creationId xmlns:a16="http://schemas.microsoft.com/office/drawing/2014/main" id="{8AF2B6EC-3EC7-CA17-E919-F4757C0D98D5}"/>
              </a:ext>
            </a:extLst>
          </p:cNvPr>
          <p:cNvSpPr>
            <a:spLocks noGrp="1"/>
          </p:cNvSpPr>
          <p:nvPr>
            <p:ph type="dt" sz="half" idx="10"/>
          </p:nvPr>
        </p:nvSpPr>
        <p:spPr/>
        <p:txBody>
          <a:bodyPr/>
          <a:lstStyle>
            <a:lvl1pPr>
              <a:defRPr/>
            </a:lvl1pPr>
          </a:lstStyle>
          <a:p>
            <a:pPr>
              <a:defRPr/>
            </a:pPr>
            <a:fld id="{E6355316-4A78-8646-AE40-492A0F95EEA3}" type="datetime1">
              <a:rPr lang="ja-JP" altLang="en-US"/>
              <a:pPr>
                <a:defRPr/>
              </a:pPr>
              <a:t>2026/6/17</a:t>
            </a:fld>
            <a:endParaRPr lang="ja-JP" altLang="en-US"/>
          </a:p>
        </p:txBody>
      </p:sp>
      <p:sp>
        <p:nvSpPr>
          <p:cNvPr id="8" name="フッター プレースホルダ 21">
            <a:extLst>
              <a:ext uri="{FF2B5EF4-FFF2-40B4-BE49-F238E27FC236}">
                <a16:creationId xmlns:a16="http://schemas.microsoft.com/office/drawing/2014/main" id="{29FDDD8E-4184-0085-2EF6-1443152806F4}"/>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17">
            <a:extLst>
              <a:ext uri="{FF2B5EF4-FFF2-40B4-BE49-F238E27FC236}">
                <a16:creationId xmlns:a16="http://schemas.microsoft.com/office/drawing/2014/main" id="{1BBED6C7-EB15-EFC4-B800-B69C165AAF37}"/>
              </a:ext>
            </a:extLst>
          </p:cNvPr>
          <p:cNvSpPr>
            <a:spLocks noGrp="1"/>
          </p:cNvSpPr>
          <p:nvPr>
            <p:ph type="sldNum" sz="quarter" idx="12"/>
          </p:nvPr>
        </p:nvSpPr>
        <p:spPr/>
        <p:txBody>
          <a:bodyPr/>
          <a:lstStyle>
            <a:lvl1pPr>
              <a:defRPr/>
            </a:lvl1pPr>
          </a:lstStyle>
          <a:p>
            <a:pPr>
              <a:defRPr/>
            </a:pPr>
            <a:fld id="{C58C4E75-EFF5-534F-84F9-47B6D96F6C68}" type="slidenum">
              <a:rPr lang="ja-JP" altLang="en-US"/>
              <a:pPr>
                <a:defRPr/>
              </a:pPr>
              <a:t>‹#›</a:t>
            </a:fld>
            <a:endParaRPr lang="ja-JP" altLang="en-US"/>
          </a:p>
        </p:txBody>
      </p:sp>
    </p:spTree>
    <p:extLst>
      <p:ext uri="{BB962C8B-B14F-4D97-AF65-F5344CB8AC3E}">
        <p14:creationId xmlns:p14="http://schemas.microsoft.com/office/powerpoint/2010/main" val="386384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ja-JP" altLang="en-US"/>
              <a:t>マスタ タイトルの書式設定</a:t>
            </a:r>
            <a:endParaRPr lang="en-US"/>
          </a:p>
        </p:txBody>
      </p:sp>
      <p:sp>
        <p:nvSpPr>
          <p:cNvPr id="3" name="日付プレースホルダ 9">
            <a:extLst>
              <a:ext uri="{FF2B5EF4-FFF2-40B4-BE49-F238E27FC236}">
                <a16:creationId xmlns:a16="http://schemas.microsoft.com/office/drawing/2014/main" id="{00424F69-EBD5-B9EE-A96E-31449F0F2D9D}"/>
              </a:ext>
            </a:extLst>
          </p:cNvPr>
          <p:cNvSpPr>
            <a:spLocks noGrp="1"/>
          </p:cNvSpPr>
          <p:nvPr>
            <p:ph type="dt" sz="half" idx="10"/>
          </p:nvPr>
        </p:nvSpPr>
        <p:spPr/>
        <p:txBody>
          <a:bodyPr/>
          <a:lstStyle>
            <a:lvl1pPr>
              <a:defRPr/>
            </a:lvl1pPr>
          </a:lstStyle>
          <a:p>
            <a:pPr>
              <a:defRPr/>
            </a:pPr>
            <a:fld id="{24611A73-FC41-454B-9682-992E63495A05}" type="datetime1">
              <a:rPr lang="ja-JP" altLang="en-US"/>
              <a:pPr>
                <a:defRPr/>
              </a:pPr>
              <a:t>2026/6/17</a:t>
            </a:fld>
            <a:endParaRPr lang="ja-JP" altLang="en-US"/>
          </a:p>
        </p:txBody>
      </p:sp>
      <p:sp>
        <p:nvSpPr>
          <p:cNvPr id="4" name="フッター プレースホルダ 21">
            <a:extLst>
              <a:ext uri="{FF2B5EF4-FFF2-40B4-BE49-F238E27FC236}">
                <a16:creationId xmlns:a16="http://schemas.microsoft.com/office/drawing/2014/main" id="{C6315266-0930-D0C9-223D-E7691A385CCD}"/>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7">
            <a:extLst>
              <a:ext uri="{FF2B5EF4-FFF2-40B4-BE49-F238E27FC236}">
                <a16:creationId xmlns:a16="http://schemas.microsoft.com/office/drawing/2014/main" id="{45C68AB8-9DB0-183A-4D08-33C39EEFB80F}"/>
              </a:ext>
            </a:extLst>
          </p:cNvPr>
          <p:cNvSpPr>
            <a:spLocks noGrp="1"/>
          </p:cNvSpPr>
          <p:nvPr>
            <p:ph type="sldNum" sz="quarter" idx="12"/>
          </p:nvPr>
        </p:nvSpPr>
        <p:spPr/>
        <p:txBody>
          <a:bodyPr/>
          <a:lstStyle>
            <a:lvl1pPr>
              <a:defRPr/>
            </a:lvl1pPr>
          </a:lstStyle>
          <a:p>
            <a:pPr>
              <a:defRPr/>
            </a:pPr>
            <a:fld id="{75872230-7CD0-164D-A0B5-1E1128CA3968}" type="slidenum">
              <a:rPr lang="ja-JP" altLang="en-US"/>
              <a:pPr>
                <a:defRPr/>
              </a:pPr>
              <a:t>‹#›</a:t>
            </a:fld>
            <a:endParaRPr lang="ja-JP" altLang="en-US"/>
          </a:p>
        </p:txBody>
      </p:sp>
    </p:spTree>
    <p:extLst>
      <p:ext uri="{BB962C8B-B14F-4D97-AF65-F5344CB8AC3E}">
        <p14:creationId xmlns:p14="http://schemas.microsoft.com/office/powerpoint/2010/main" val="201576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9">
            <a:extLst>
              <a:ext uri="{FF2B5EF4-FFF2-40B4-BE49-F238E27FC236}">
                <a16:creationId xmlns:a16="http://schemas.microsoft.com/office/drawing/2014/main" id="{B19A58CC-9C64-C87C-09A7-BB8B2AC55D2E}"/>
              </a:ext>
            </a:extLst>
          </p:cNvPr>
          <p:cNvSpPr>
            <a:spLocks noGrp="1"/>
          </p:cNvSpPr>
          <p:nvPr>
            <p:ph type="dt" sz="half" idx="10"/>
          </p:nvPr>
        </p:nvSpPr>
        <p:spPr/>
        <p:txBody>
          <a:bodyPr/>
          <a:lstStyle>
            <a:lvl1pPr>
              <a:defRPr/>
            </a:lvl1pPr>
          </a:lstStyle>
          <a:p>
            <a:pPr>
              <a:defRPr/>
            </a:pPr>
            <a:fld id="{868F2EDE-B6E7-024A-A48C-FB2E66DF8037}" type="datetime1">
              <a:rPr lang="ja-JP" altLang="en-US"/>
              <a:pPr>
                <a:defRPr/>
              </a:pPr>
              <a:t>2026/6/17</a:t>
            </a:fld>
            <a:endParaRPr lang="ja-JP" altLang="en-US"/>
          </a:p>
        </p:txBody>
      </p:sp>
      <p:sp>
        <p:nvSpPr>
          <p:cNvPr id="3" name="フッター プレースホルダ 21">
            <a:extLst>
              <a:ext uri="{FF2B5EF4-FFF2-40B4-BE49-F238E27FC236}">
                <a16:creationId xmlns:a16="http://schemas.microsoft.com/office/drawing/2014/main" id="{54E7AEDA-2BF3-29F4-CA64-A0A308F93408}"/>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17">
            <a:extLst>
              <a:ext uri="{FF2B5EF4-FFF2-40B4-BE49-F238E27FC236}">
                <a16:creationId xmlns:a16="http://schemas.microsoft.com/office/drawing/2014/main" id="{AFDFAB84-449B-A093-2F6C-EC53A00CFD6E}"/>
              </a:ext>
            </a:extLst>
          </p:cNvPr>
          <p:cNvSpPr>
            <a:spLocks noGrp="1"/>
          </p:cNvSpPr>
          <p:nvPr>
            <p:ph type="sldNum" sz="quarter" idx="12"/>
          </p:nvPr>
        </p:nvSpPr>
        <p:spPr/>
        <p:txBody>
          <a:bodyPr/>
          <a:lstStyle>
            <a:lvl1pPr>
              <a:defRPr/>
            </a:lvl1pPr>
          </a:lstStyle>
          <a:p>
            <a:pPr>
              <a:defRPr/>
            </a:pPr>
            <a:fld id="{95BBFE79-F775-1C4F-8D29-F0270119197C}" type="slidenum">
              <a:rPr lang="ja-JP" altLang="en-US"/>
              <a:pPr>
                <a:defRPr/>
              </a:pPr>
              <a:t>‹#›</a:t>
            </a:fld>
            <a:endParaRPr lang="ja-JP" altLang="en-US"/>
          </a:p>
        </p:txBody>
      </p:sp>
    </p:spTree>
    <p:extLst>
      <p:ext uri="{BB962C8B-B14F-4D97-AF65-F5344CB8AC3E}">
        <p14:creationId xmlns:p14="http://schemas.microsoft.com/office/powerpoint/2010/main" val="3267093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ja-JP" altLang="en-US"/>
              <a:t>マスタ タイトルの書式設定</a:t>
            </a:r>
            <a:endParaRPr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ja-JP" altLang="en-US"/>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9">
            <a:extLst>
              <a:ext uri="{FF2B5EF4-FFF2-40B4-BE49-F238E27FC236}">
                <a16:creationId xmlns:a16="http://schemas.microsoft.com/office/drawing/2014/main" id="{838E7512-F4CF-CDAD-8832-E73C139D7D36}"/>
              </a:ext>
            </a:extLst>
          </p:cNvPr>
          <p:cNvSpPr>
            <a:spLocks noGrp="1"/>
          </p:cNvSpPr>
          <p:nvPr>
            <p:ph type="dt" sz="half" idx="10"/>
          </p:nvPr>
        </p:nvSpPr>
        <p:spPr/>
        <p:txBody>
          <a:bodyPr/>
          <a:lstStyle>
            <a:lvl1pPr>
              <a:defRPr/>
            </a:lvl1pPr>
          </a:lstStyle>
          <a:p>
            <a:pPr>
              <a:defRPr/>
            </a:pPr>
            <a:fld id="{2E1EAC8E-4DC9-BD44-A5FD-0B7BAB2D766A}" type="datetime1">
              <a:rPr lang="ja-JP" altLang="en-US"/>
              <a:pPr>
                <a:defRPr/>
              </a:pPr>
              <a:t>2026/6/17</a:t>
            </a:fld>
            <a:endParaRPr lang="ja-JP" altLang="en-US"/>
          </a:p>
        </p:txBody>
      </p:sp>
      <p:sp>
        <p:nvSpPr>
          <p:cNvPr id="6" name="フッター プレースホルダ 21">
            <a:extLst>
              <a:ext uri="{FF2B5EF4-FFF2-40B4-BE49-F238E27FC236}">
                <a16:creationId xmlns:a16="http://schemas.microsoft.com/office/drawing/2014/main" id="{D66B780C-59F0-4ABC-04C0-98106C8BF3F1}"/>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17">
            <a:extLst>
              <a:ext uri="{FF2B5EF4-FFF2-40B4-BE49-F238E27FC236}">
                <a16:creationId xmlns:a16="http://schemas.microsoft.com/office/drawing/2014/main" id="{881FA992-3F49-F750-68C6-85A4525B4346}"/>
              </a:ext>
            </a:extLst>
          </p:cNvPr>
          <p:cNvSpPr>
            <a:spLocks noGrp="1"/>
          </p:cNvSpPr>
          <p:nvPr>
            <p:ph type="sldNum" sz="quarter" idx="12"/>
          </p:nvPr>
        </p:nvSpPr>
        <p:spPr/>
        <p:txBody>
          <a:bodyPr/>
          <a:lstStyle>
            <a:lvl1pPr>
              <a:defRPr/>
            </a:lvl1pPr>
          </a:lstStyle>
          <a:p>
            <a:pPr>
              <a:defRPr/>
            </a:pPr>
            <a:fld id="{8502E2E9-92D9-3B40-989B-9BC0648046D3}" type="slidenum">
              <a:rPr lang="ja-JP" altLang="en-US"/>
              <a:pPr>
                <a:defRPr/>
              </a:pPr>
              <a:t>‹#›</a:t>
            </a:fld>
            <a:endParaRPr lang="ja-JP" altLang="en-US"/>
          </a:p>
        </p:txBody>
      </p:sp>
    </p:spTree>
    <p:extLst>
      <p:ext uri="{BB962C8B-B14F-4D97-AF65-F5344CB8AC3E}">
        <p14:creationId xmlns:p14="http://schemas.microsoft.com/office/powerpoint/2010/main" val="2701131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1 つの角を丸めた四角形 13">
            <a:extLst>
              <a:ext uri="{FF2B5EF4-FFF2-40B4-BE49-F238E27FC236}">
                <a16:creationId xmlns:a16="http://schemas.microsoft.com/office/drawing/2014/main" id="{C9EBED11-E9E3-66B7-D56B-DEECBD175F32}"/>
              </a:ext>
            </a:extLst>
          </p:cNvPr>
          <p:cNvSpPr>
            <a:spLocks/>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ja-JP" altLang="en-US"/>
          </a:p>
        </p:txBody>
      </p:sp>
      <p:sp>
        <p:nvSpPr>
          <p:cNvPr id="6" name="直角三角形 5">
            <a:extLst>
              <a:ext uri="{FF2B5EF4-FFF2-40B4-BE49-F238E27FC236}">
                <a16:creationId xmlns:a16="http://schemas.microsoft.com/office/drawing/2014/main" id="{5156D930-591D-DA36-BB34-50F1DA965373}"/>
              </a:ext>
            </a:extLst>
          </p:cNvPr>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p>
            <a:pPr algn="ctr" eaLnBrk="1" fontAlgn="auto" hangingPunct="1">
              <a:spcBef>
                <a:spcPts val="0"/>
              </a:spcBef>
              <a:spcAft>
                <a:spcPts val="0"/>
              </a:spcAft>
              <a:defRPr/>
            </a:pPr>
            <a:endParaRPr kumimoji="0" lang="en-US">
              <a:solidFill>
                <a:schemeClr val="lt1"/>
              </a:solidFill>
              <a:latin typeface="+mn-lt"/>
              <a:ea typeface="+mn-ea"/>
            </a:endParaRPr>
          </a:p>
        </p:txBody>
      </p:sp>
      <p:sp>
        <p:nvSpPr>
          <p:cNvPr id="7" name="フリーフォーム 6">
            <a:extLst>
              <a:ext uri="{FF2B5EF4-FFF2-40B4-BE49-F238E27FC236}">
                <a16:creationId xmlns:a16="http://schemas.microsoft.com/office/drawing/2014/main" id="{ACBE944B-45A2-CDDE-5B4D-E1F5B31D79C8}"/>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8" name="フリーフォーム 7">
            <a:extLst>
              <a:ext uri="{FF2B5EF4-FFF2-40B4-BE49-F238E27FC236}">
                <a16:creationId xmlns:a16="http://schemas.microsoft.com/office/drawing/2014/main" id="{9E6D79A6-F159-1054-2C45-1B21DF0C4C58}"/>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2" name="タイトル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ja-JP" altLang="en-US"/>
              <a:t>マスタ タイトルの書式設定</a:t>
            </a:r>
            <a:endParaRPr lang="en-US"/>
          </a:p>
        </p:txBody>
      </p:sp>
      <p:sp>
        <p:nvSpPr>
          <p:cNvPr id="4" name="テキスト プレースホルダ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ja-JP" altLang="en-US"/>
              <a:t>マスタ テキストの書式設定</a:t>
            </a:r>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9" name="日付プレースホルダ 4">
            <a:extLst>
              <a:ext uri="{FF2B5EF4-FFF2-40B4-BE49-F238E27FC236}">
                <a16:creationId xmlns:a16="http://schemas.microsoft.com/office/drawing/2014/main" id="{13D2C07B-D14B-DC73-3ACF-59163FBC15A7}"/>
              </a:ext>
            </a:extLst>
          </p:cNvPr>
          <p:cNvSpPr>
            <a:spLocks noGrp="1"/>
          </p:cNvSpPr>
          <p:nvPr>
            <p:ph type="dt" sz="half" idx="10"/>
          </p:nvPr>
        </p:nvSpPr>
        <p:spPr/>
        <p:txBody>
          <a:bodyPr/>
          <a:lstStyle>
            <a:lvl1pPr>
              <a:defRPr/>
            </a:lvl1pPr>
          </a:lstStyle>
          <a:p>
            <a:pPr>
              <a:defRPr/>
            </a:pPr>
            <a:fld id="{95FDB2DF-E69B-BE46-B861-D336305592C2}" type="datetime1">
              <a:rPr lang="ja-JP" altLang="en-US"/>
              <a:pPr>
                <a:defRPr/>
              </a:pPr>
              <a:t>2026/6/17</a:t>
            </a:fld>
            <a:endParaRPr lang="ja-JP" altLang="en-US"/>
          </a:p>
        </p:txBody>
      </p:sp>
      <p:sp>
        <p:nvSpPr>
          <p:cNvPr id="10" name="フッター プレースホルダ 5">
            <a:extLst>
              <a:ext uri="{FF2B5EF4-FFF2-40B4-BE49-F238E27FC236}">
                <a16:creationId xmlns:a16="http://schemas.microsoft.com/office/drawing/2014/main" id="{8F87093C-E3CD-0CCD-B3AA-D5DF235A4B2E}"/>
              </a:ext>
            </a:extLst>
          </p:cNvPr>
          <p:cNvSpPr>
            <a:spLocks noGrp="1"/>
          </p:cNvSpPr>
          <p:nvPr>
            <p:ph type="ftr" sz="quarter" idx="11"/>
          </p:nvPr>
        </p:nvSpPr>
        <p:spPr/>
        <p:txBody>
          <a:bodyPr/>
          <a:lstStyle>
            <a:lvl1pPr>
              <a:defRPr/>
            </a:lvl1pPr>
          </a:lstStyle>
          <a:p>
            <a:pPr>
              <a:defRPr/>
            </a:pPr>
            <a:endParaRPr lang="ja-JP" altLang="en-US"/>
          </a:p>
        </p:txBody>
      </p:sp>
      <p:sp>
        <p:nvSpPr>
          <p:cNvPr id="11" name="スライド番号プレースホルダ 6">
            <a:extLst>
              <a:ext uri="{FF2B5EF4-FFF2-40B4-BE49-F238E27FC236}">
                <a16:creationId xmlns:a16="http://schemas.microsoft.com/office/drawing/2014/main" id="{EECCDD1A-AB1F-AD24-C986-D51D2432E49E}"/>
              </a:ext>
            </a:extLst>
          </p:cNvPr>
          <p:cNvSpPr>
            <a:spLocks noGrp="1"/>
          </p:cNvSpPr>
          <p:nvPr>
            <p:ph type="sldNum" sz="quarter" idx="12"/>
          </p:nvPr>
        </p:nvSpPr>
        <p:spPr>
          <a:xfrm>
            <a:off x="8077200" y="6356350"/>
            <a:ext cx="609600" cy="365125"/>
          </a:xfrm>
        </p:spPr>
        <p:txBody>
          <a:bodyPr/>
          <a:lstStyle>
            <a:lvl1pPr>
              <a:defRPr/>
            </a:lvl1pPr>
          </a:lstStyle>
          <a:p>
            <a:pPr>
              <a:defRPr/>
            </a:pPr>
            <a:fld id="{AE4EF980-840E-254D-99E6-2678B5DC5755}" type="slidenum">
              <a:rPr lang="ja-JP" altLang="en-US"/>
              <a:pPr>
                <a:defRPr/>
              </a:pPr>
              <a:t>‹#›</a:t>
            </a:fld>
            <a:endParaRPr lang="ja-JP" altLang="en-US"/>
          </a:p>
        </p:txBody>
      </p:sp>
    </p:spTree>
    <p:extLst>
      <p:ext uri="{BB962C8B-B14F-4D97-AF65-F5344CB8AC3E}">
        <p14:creationId xmlns:p14="http://schemas.microsoft.com/office/powerpoint/2010/main" val="110056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F747DFD9-AEDC-935A-B16F-9110E07D8A4E}"/>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8" name="フリーフォーム 7">
            <a:extLst>
              <a:ext uri="{FF2B5EF4-FFF2-40B4-BE49-F238E27FC236}">
                <a16:creationId xmlns:a16="http://schemas.microsoft.com/office/drawing/2014/main" id="{8E342B57-66A3-7C7A-44E7-8CE18CFA6988}"/>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028" name="タイトル プレースホルダ 8">
            <a:extLst>
              <a:ext uri="{FF2B5EF4-FFF2-40B4-BE49-F238E27FC236}">
                <a16:creationId xmlns:a16="http://schemas.microsoft.com/office/drawing/2014/main" id="{7219FCF7-113E-6A83-7B78-5C4FE1E22121}"/>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ja-JP" altLang="en-US"/>
              <a:t>マスタ タイトルの書式設定</a:t>
            </a:r>
            <a:endParaRPr lang="en-US" altLang="en-US"/>
          </a:p>
        </p:txBody>
      </p:sp>
      <p:sp>
        <p:nvSpPr>
          <p:cNvPr id="1029" name="テキスト プレースホルダ 29">
            <a:extLst>
              <a:ext uri="{FF2B5EF4-FFF2-40B4-BE49-F238E27FC236}">
                <a16:creationId xmlns:a16="http://schemas.microsoft.com/office/drawing/2014/main" id="{F70273A2-503E-B2FF-77E9-DA49B3D1DCA4}"/>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0" name="日付プレースホルダ 9">
            <a:extLst>
              <a:ext uri="{FF2B5EF4-FFF2-40B4-BE49-F238E27FC236}">
                <a16:creationId xmlns:a16="http://schemas.microsoft.com/office/drawing/2014/main" id="{BC5DA871-6F4E-1D43-B47C-314BC49E8DEF}"/>
              </a:ext>
            </a:extLst>
          </p:cNvPr>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045C75"/>
                </a:solidFill>
                <a:latin typeface="Constantia" panose="02030602050306030303" pitchFamily="18" charset="0"/>
                <a:ea typeface="HGP明朝E" panose="02020900000000000000" pitchFamily="18" charset="-128"/>
              </a:defRPr>
            </a:lvl1pPr>
          </a:lstStyle>
          <a:p>
            <a:pPr>
              <a:defRPr/>
            </a:pPr>
            <a:fld id="{627779AE-A15A-D24E-89B7-AAD6B777549D}" type="datetime1">
              <a:rPr lang="ja-JP" altLang="en-US"/>
              <a:pPr>
                <a:defRPr/>
              </a:pPr>
              <a:t>2026/6/17</a:t>
            </a:fld>
            <a:endParaRPr lang="ja-JP" altLang="en-US"/>
          </a:p>
        </p:txBody>
      </p:sp>
      <p:sp>
        <p:nvSpPr>
          <p:cNvPr id="22" name="フッター プレースホルダ 21">
            <a:extLst>
              <a:ext uri="{FF2B5EF4-FFF2-40B4-BE49-F238E27FC236}">
                <a16:creationId xmlns:a16="http://schemas.microsoft.com/office/drawing/2014/main" id="{364DEBA5-7A52-2AC1-5A43-E96F1C27F6BF}"/>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1" sz="1200">
                <a:solidFill>
                  <a:schemeClr val="tx2">
                    <a:shade val="90000"/>
                  </a:schemeClr>
                </a:solidFill>
                <a:latin typeface="+mn-lt"/>
                <a:ea typeface="+mn-ea"/>
                <a:cs typeface="+mn-cs"/>
              </a:defRPr>
            </a:lvl1pPr>
          </a:lstStyle>
          <a:p>
            <a:pPr>
              <a:defRPr/>
            </a:pPr>
            <a:endParaRPr lang="ja-JP" altLang="en-US"/>
          </a:p>
        </p:txBody>
      </p:sp>
      <p:sp>
        <p:nvSpPr>
          <p:cNvPr id="18" name="スライド番号プレースホルダ 17">
            <a:extLst>
              <a:ext uri="{FF2B5EF4-FFF2-40B4-BE49-F238E27FC236}">
                <a16:creationId xmlns:a16="http://schemas.microsoft.com/office/drawing/2014/main" id="{5113DE8D-DB63-611B-21ED-390C97A683DF}"/>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ea typeface="HGP明朝E" panose="02020900000000000000" pitchFamily="18" charset="-128"/>
              </a:defRPr>
            </a:lvl1pPr>
          </a:lstStyle>
          <a:p>
            <a:pPr>
              <a:defRPr/>
            </a:pPr>
            <a:fld id="{98262B4B-7BD8-E74F-856A-EF5CC1A2AFFB}" type="slidenum">
              <a:rPr lang="ja-JP" altLang="en-US"/>
              <a:pPr>
                <a:defRPr/>
              </a:pPr>
              <a:t>‹#›</a:t>
            </a:fld>
            <a:endParaRPr lang="ja-JP" altLang="en-US"/>
          </a:p>
        </p:txBody>
      </p:sp>
      <p:grpSp>
        <p:nvGrpSpPr>
          <p:cNvPr id="1033" name="グループ化 1">
            <a:extLst>
              <a:ext uri="{FF2B5EF4-FFF2-40B4-BE49-F238E27FC236}">
                <a16:creationId xmlns:a16="http://schemas.microsoft.com/office/drawing/2014/main" id="{083F426A-CA07-F28D-9FBD-CC670A480A37}"/>
              </a:ext>
            </a:extLst>
          </p:cNvPr>
          <p:cNvGrpSpPr>
            <a:grpSpLocks/>
          </p:cNvGrpSpPr>
          <p:nvPr/>
        </p:nvGrpSpPr>
        <p:grpSpPr bwMode="auto">
          <a:xfrm>
            <a:off x="-19050" y="203200"/>
            <a:ext cx="9180513" cy="647700"/>
            <a:chOff x="-19045" y="216550"/>
            <a:chExt cx="9180548" cy="649224"/>
          </a:xfrm>
        </p:grpSpPr>
        <p:sp>
          <p:nvSpPr>
            <p:cNvPr id="12" name="フリーフォーム 11">
              <a:extLst>
                <a:ext uri="{FF2B5EF4-FFF2-40B4-BE49-F238E27FC236}">
                  <a16:creationId xmlns:a16="http://schemas.microsoft.com/office/drawing/2014/main" id="{1C00C0F4-2EB8-04C8-1557-DF9E0FEF5EEB}"/>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3" name="フリーフォーム 12">
              <a:extLst>
                <a:ext uri="{FF2B5EF4-FFF2-40B4-BE49-F238E27FC236}">
                  <a16:creationId xmlns:a16="http://schemas.microsoft.com/office/drawing/2014/main" id="{5C683CAF-8A09-4A92-7E02-0137D5E0A13B}"/>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5220" r:id="rId1"/>
    <p:sldLayoutId id="2147485212" r:id="rId2"/>
    <p:sldLayoutId id="2147485221" r:id="rId3"/>
    <p:sldLayoutId id="2147485213" r:id="rId4"/>
    <p:sldLayoutId id="2147485214" r:id="rId5"/>
    <p:sldLayoutId id="2147485215" r:id="rId6"/>
    <p:sldLayoutId id="2147485216" r:id="rId7"/>
    <p:sldLayoutId id="2147485217" r:id="rId8"/>
    <p:sldLayoutId id="2147485222" r:id="rId9"/>
    <p:sldLayoutId id="2147485218" r:id="rId10"/>
    <p:sldLayoutId id="2147485219" r:id="rId11"/>
  </p:sldLayoutIdLst>
  <p:txStyles>
    <p:titleStyle>
      <a:lvl1pPr algn="l" rtl="0" eaLnBrk="0" fontAlgn="base" hangingPunct="0">
        <a:spcBef>
          <a:spcPct val="0"/>
        </a:spcBef>
        <a:spcAft>
          <a:spcPct val="0"/>
        </a:spcAft>
        <a:defRPr kumimoji="1" sz="5000" kern="1200">
          <a:solidFill>
            <a:schemeClr val="tx2"/>
          </a:solidFill>
          <a:latin typeface="+mj-lt"/>
          <a:ea typeface="+mj-ea"/>
          <a:cs typeface="ＭＳ Ｐゴシック" pitchFamily="-110" charset="-128"/>
        </a:defRPr>
      </a:lvl1pPr>
      <a:lvl2pPr algn="l" rtl="0" eaLnBrk="0" fontAlgn="base" hangingPunct="0">
        <a:spcBef>
          <a:spcPct val="0"/>
        </a:spcBef>
        <a:spcAft>
          <a:spcPct val="0"/>
        </a:spcAft>
        <a:defRPr kumimoji="1" sz="5000">
          <a:solidFill>
            <a:schemeClr val="tx2"/>
          </a:solidFill>
          <a:latin typeface="Calibri" pitchFamily="34" charset="0"/>
          <a:ea typeface="ＭＳ Ｐゴシック" charset="-128"/>
          <a:cs typeface="ＭＳ Ｐゴシック" pitchFamily="-110" charset="-128"/>
        </a:defRPr>
      </a:lvl2pPr>
      <a:lvl3pPr algn="l" rtl="0" eaLnBrk="0" fontAlgn="base" hangingPunct="0">
        <a:spcBef>
          <a:spcPct val="0"/>
        </a:spcBef>
        <a:spcAft>
          <a:spcPct val="0"/>
        </a:spcAft>
        <a:defRPr kumimoji="1" sz="5000">
          <a:solidFill>
            <a:schemeClr val="tx2"/>
          </a:solidFill>
          <a:latin typeface="Calibri" pitchFamily="34" charset="0"/>
          <a:ea typeface="ＭＳ Ｐゴシック" charset="-128"/>
          <a:cs typeface="ＭＳ Ｐゴシック" pitchFamily="-110" charset="-128"/>
        </a:defRPr>
      </a:lvl3pPr>
      <a:lvl4pPr algn="l" rtl="0" eaLnBrk="0" fontAlgn="base" hangingPunct="0">
        <a:spcBef>
          <a:spcPct val="0"/>
        </a:spcBef>
        <a:spcAft>
          <a:spcPct val="0"/>
        </a:spcAft>
        <a:defRPr kumimoji="1" sz="5000">
          <a:solidFill>
            <a:schemeClr val="tx2"/>
          </a:solidFill>
          <a:latin typeface="Calibri" pitchFamily="34" charset="0"/>
          <a:ea typeface="ＭＳ Ｐゴシック" charset="-128"/>
          <a:cs typeface="ＭＳ Ｐゴシック" pitchFamily="-110" charset="-128"/>
        </a:defRPr>
      </a:lvl4pPr>
      <a:lvl5pPr algn="l" rtl="0" eaLnBrk="0" fontAlgn="base" hangingPunct="0">
        <a:spcBef>
          <a:spcPct val="0"/>
        </a:spcBef>
        <a:spcAft>
          <a:spcPct val="0"/>
        </a:spcAft>
        <a:defRPr kumimoji="1" sz="5000">
          <a:solidFill>
            <a:schemeClr val="tx2"/>
          </a:solidFill>
          <a:latin typeface="Calibri" pitchFamily="34" charset="0"/>
          <a:ea typeface="ＭＳ Ｐゴシック" charset="-128"/>
          <a:cs typeface="ＭＳ Ｐゴシック" pitchFamily="-110" charset="-128"/>
        </a:defRPr>
      </a:lvl5pPr>
      <a:lvl6pPr marL="457200" algn="l" rtl="0" fontAlgn="base">
        <a:spcBef>
          <a:spcPct val="0"/>
        </a:spcBef>
        <a:spcAft>
          <a:spcPct val="0"/>
        </a:spcAft>
        <a:defRPr kumimoji="1" sz="5000">
          <a:solidFill>
            <a:schemeClr val="tx2"/>
          </a:solidFill>
          <a:latin typeface="Calibri" pitchFamily="34" charset="0"/>
          <a:ea typeface="ＭＳ Ｐゴシック" charset="-128"/>
        </a:defRPr>
      </a:lvl6pPr>
      <a:lvl7pPr marL="914400" algn="l" rtl="0" fontAlgn="base">
        <a:spcBef>
          <a:spcPct val="0"/>
        </a:spcBef>
        <a:spcAft>
          <a:spcPct val="0"/>
        </a:spcAft>
        <a:defRPr kumimoji="1" sz="5000">
          <a:solidFill>
            <a:schemeClr val="tx2"/>
          </a:solidFill>
          <a:latin typeface="Calibri" pitchFamily="34" charset="0"/>
          <a:ea typeface="ＭＳ Ｐゴシック" charset="-128"/>
        </a:defRPr>
      </a:lvl7pPr>
      <a:lvl8pPr marL="1371600" algn="l" rtl="0" fontAlgn="base">
        <a:spcBef>
          <a:spcPct val="0"/>
        </a:spcBef>
        <a:spcAft>
          <a:spcPct val="0"/>
        </a:spcAft>
        <a:defRPr kumimoji="1" sz="5000">
          <a:solidFill>
            <a:schemeClr val="tx2"/>
          </a:solidFill>
          <a:latin typeface="Calibri" pitchFamily="34" charset="0"/>
          <a:ea typeface="ＭＳ Ｐゴシック" charset="-128"/>
        </a:defRPr>
      </a:lvl8pPr>
      <a:lvl9pPr marL="1828800" algn="l" rtl="0" fontAlgn="base">
        <a:spcBef>
          <a:spcPct val="0"/>
        </a:spcBef>
        <a:spcAft>
          <a:spcPct val="0"/>
        </a:spcAft>
        <a:defRPr kumimoji="1" sz="5000">
          <a:solidFill>
            <a:schemeClr val="tx2"/>
          </a:solidFill>
          <a:latin typeface="Calibri" pitchFamily="34" charset="0"/>
          <a:ea typeface="ＭＳ Ｐゴシック"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2" charset="2"/>
        <a:buChar char=""/>
        <a:defRPr kumimoji="1" sz="2600" kern="1200">
          <a:solidFill>
            <a:schemeClr val="tx1"/>
          </a:solidFill>
          <a:latin typeface="+mn-lt"/>
          <a:ea typeface="+mn-ea"/>
          <a:cs typeface="HGP明朝E" pitchFamily="18" charset="-128"/>
        </a:defRPr>
      </a:lvl1pPr>
      <a:lvl2pPr marL="639763" indent="-246063" algn="l" rtl="0" eaLnBrk="0" fontAlgn="base" hangingPunct="0">
        <a:spcBef>
          <a:spcPct val="20000"/>
        </a:spcBef>
        <a:spcAft>
          <a:spcPct val="0"/>
        </a:spcAft>
        <a:buClr>
          <a:schemeClr val="accent1"/>
        </a:buClr>
        <a:buSzPct val="85000"/>
        <a:buFont typeface="Wingdings 2" pitchFamily="2" charset="2"/>
        <a:buChar char=""/>
        <a:defRPr kumimoji="1" sz="2400" kern="1200">
          <a:solidFill>
            <a:schemeClr val="tx1"/>
          </a:solidFill>
          <a:latin typeface="+mn-lt"/>
          <a:ea typeface="+mn-ea"/>
          <a:cs typeface="HGP明朝E" pitchFamily="18" charset="-128"/>
        </a:defRPr>
      </a:lvl2pPr>
      <a:lvl3pPr marL="914400" indent="-246063" algn="l" rtl="0" eaLnBrk="0" fontAlgn="base" hangingPunct="0">
        <a:spcBef>
          <a:spcPct val="20000"/>
        </a:spcBef>
        <a:spcAft>
          <a:spcPct val="0"/>
        </a:spcAft>
        <a:buClr>
          <a:schemeClr val="accent2"/>
        </a:buClr>
        <a:buSzPct val="70000"/>
        <a:buFont typeface="Wingdings 2" pitchFamily="2" charset="2"/>
        <a:buChar char=""/>
        <a:defRPr kumimoji="1" sz="2100" kern="1200">
          <a:solidFill>
            <a:schemeClr val="tx1"/>
          </a:solidFill>
          <a:latin typeface="+mn-lt"/>
          <a:ea typeface="+mn-ea"/>
          <a:cs typeface="HGP明朝E" pitchFamily="18" charset="-128"/>
        </a:defRPr>
      </a:lvl3pPr>
      <a:lvl4pPr marL="1187450" indent="-209550" algn="l" rtl="0" eaLnBrk="0" fontAlgn="base" hangingPunct="0">
        <a:spcBef>
          <a:spcPct val="20000"/>
        </a:spcBef>
        <a:spcAft>
          <a:spcPct val="0"/>
        </a:spcAft>
        <a:buClr>
          <a:srgbClr val="0BD0D9"/>
        </a:buClr>
        <a:buSzPct val="65000"/>
        <a:buFont typeface="Wingdings 2" pitchFamily="2" charset="2"/>
        <a:buChar char=""/>
        <a:defRPr kumimoji="1" sz="2000" kern="1200">
          <a:solidFill>
            <a:schemeClr val="tx1"/>
          </a:solidFill>
          <a:latin typeface="+mn-lt"/>
          <a:ea typeface="+mn-ea"/>
          <a:cs typeface="HGP明朝E" pitchFamily="18" charset="-128"/>
        </a:defRPr>
      </a:lvl4pPr>
      <a:lvl5pPr marL="1462088" indent="-209550" algn="l" rtl="0" eaLnBrk="0" fontAlgn="base" hangingPunct="0">
        <a:spcBef>
          <a:spcPct val="20000"/>
        </a:spcBef>
        <a:spcAft>
          <a:spcPct val="0"/>
        </a:spcAft>
        <a:buClr>
          <a:srgbClr val="10CF9B"/>
        </a:buClr>
        <a:buSzPct val="65000"/>
        <a:buFont typeface="Wingdings 2" pitchFamily="2" charset="2"/>
        <a:buChar char=""/>
        <a:defRPr kumimoji="1" sz="2000" kern="1200">
          <a:solidFill>
            <a:schemeClr val="tx1"/>
          </a:solidFill>
          <a:latin typeface="+mn-lt"/>
          <a:ea typeface="+mn-ea"/>
          <a:cs typeface="HGP明朝E" pitchFamily="18" charset="-128"/>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uub.jp/cvd/bar.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uoka/Desktop/&#21205;&#30011;&#12289;&#38899;&#22768;/&#12399;&#12416;&#12387;&#12385;&#12383;&#12399;&#12441;&#12371;&#12398;&#29017;&#12398;&#12467;&#12498;&#12442;&#12540;.mpg" TargetMode="External"/><Relationship Id="rId1" Type="http://schemas.microsoft.com/office/2007/relationships/media" Target="file:////Users/maruoka/Desktop/&#21205;&#30011;&#12289;&#38899;&#22768;/&#12399;&#12416;&#12387;&#12385;&#12383;&#12399;&#12441;&#12371;&#12398;&#29017;&#12398;&#12467;&#12498;&#12442;&#12540;.mpg"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uoka/Desktop/&#21205;&#30011;&#12289;&#38899;&#22768;/&#12512;&#12540;&#12498;&#12441;&#12540;&#12289;&#29017;&#33609;&#12395;&#12424;&#12427;&#34880;&#31649;&#21454;&#32302;&#12398;&#12467;&#12498;&#12442;&#12540;.mpg" TargetMode="External"/><Relationship Id="rId1" Type="http://schemas.microsoft.com/office/2007/relationships/media" Target="file:////Users/maruoka/Desktop/&#21205;&#30011;&#12289;&#38899;&#22768;/&#12512;&#12540;&#12498;&#12441;&#12540;&#12289;&#29017;&#33609;&#12395;&#12424;&#12427;&#34880;&#31649;&#21454;&#32302;&#12398;&#12467;&#12498;&#12442;&#12540;.mpg"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emf"/></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6.emf"/><Relationship Id="rId4" Type="http://schemas.openxmlformats.org/officeDocument/2006/relationships/image" Target="../media/image95.gif"/></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F08F850B-EA25-6A0C-D536-19FBC145DB9F}"/>
              </a:ext>
            </a:extLst>
          </p:cNvPr>
          <p:cNvGrpSpPr>
            <a:grpSpLocks/>
          </p:cNvGrpSpPr>
          <p:nvPr/>
        </p:nvGrpSpPr>
        <p:grpSpPr bwMode="auto">
          <a:xfrm>
            <a:off x="3203848" y="332656"/>
            <a:ext cx="5688013" cy="3887897"/>
            <a:chOff x="3708400" y="333266"/>
            <a:chExt cx="5688013" cy="3887897"/>
          </a:xfrm>
        </p:grpSpPr>
        <p:sp>
          <p:nvSpPr>
            <p:cNvPr id="3" name="正方形/長方形 2">
              <a:extLst>
                <a:ext uri="{FF2B5EF4-FFF2-40B4-BE49-F238E27FC236}">
                  <a16:creationId xmlns:a16="http://schemas.microsoft.com/office/drawing/2014/main" id="{CE0FE9B0-DD37-450F-C4FA-16E9ED4C4C78}"/>
                </a:ext>
              </a:extLst>
            </p:cNvPr>
            <p:cNvSpPr/>
            <p:nvPr/>
          </p:nvSpPr>
          <p:spPr>
            <a:xfrm>
              <a:off x="3708400" y="1412875"/>
              <a:ext cx="5688013" cy="2808288"/>
            </a:xfrm>
            <a:prstGeom prst="rect">
              <a:avLst/>
            </a:prstGeom>
            <a:noFill/>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ja-JP" altLang="en-US" sz="6000" dirty="0">
                  <a:solidFill>
                    <a:srgbClr val="000000"/>
                  </a:solidFill>
                  <a:latin typeface="ＭＳ Ｐゴシック" charset="0"/>
                  <a:ea typeface="ＭＳ Ｐゴシック" charset="0"/>
                  <a:cs typeface="ＭＳ Ｐゴシック" charset="0"/>
                </a:rPr>
                <a:t>喫煙防止授業　</a:t>
              </a:r>
              <a:endParaRPr lang="en-US" altLang="ja-JP" sz="6000" dirty="0">
                <a:solidFill>
                  <a:srgbClr val="000000"/>
                </a:solidFill>
                <a:latin typeface="ＭＳ Ｐゴシック" charset="0"/>
                <a:ea typeface="ＭＳ Ｐゴシック" charset="0"/>
                <a:cs typeface="ＭＳ Ｐゴシック" charset="0"/>
              </a:endParaRPr>
            </a:p>
            <a:p>
              <a:pPr algn="ctr" eaLnBrk="1" hangingPunct="1">
                <a:defRPr/>
              </a:pPr>
              <a:r>
                <a:rPr lang="en-US" altLang="ja-JP" sz="6000" dirty="0">
                  <a:solidFill>
                    <a:srgbClr val="000000"/>
                  </a:solidFill>
                  <a:latin typeface="ＭＳ Ｐゴシック" charset="0"/>
                  <a:ea typeface="ＭＳ Ｐゴシック" charset="0"/>
                  <a:cs typeface="ＭＳ Ｐゴシック" charset="0"/>
                </a:rPr>
                <a:t>In</a:t>
              </a:r>
            </a:p>
            <a:p>
              <a:pPr algn="ctr" eaLnBrk="1" hangingPunct="1">
                <a:defRPr/>
              </a:pPr>
              <a:r>
                <a:rPr lang="en-US" altLang="ja-JP" sz="6000" dirty="0">
                  <a:solidFill>
                    <a:srgbClr val="000000"/>
                  </a:solidFill>
                  <a:latin typeface="ＭＳ Ｐゴシック" charset="0"/>
                  <a:ea typeface="ＭＳ Ｐゴシック" charset="0"/>
                  <a:cs typeface="ＭＳ Ｐゴシック" charset="0"/>
                </a:rPr>
                <a:t>  </a:t>
              </a:r>
              <a:r>
                <a:rPr lang="ja-JP" altLang="en-US" sz="6000">
                  <a:solidFill>
                    <a:srgbClr val="000000"/>
                  </a:solidFill>
                  <a:latin typeface="ＭＳ Ｐゴシック" charset="0"/>
                  <a:ea typeface="ＭＳ Ｐゴシック" charset="0"/>
                  <a:cs typeface="ＭＳ Ｐゴシック" charset="0"/>
                </a:rPr>
                <a:t>〇〇小学校</a:t>
              </a:r>
              <a:endParaRPr lang="ja-JP" altLang="en-US" sz="6000" dirty="0">
                <a:solidFill>
                  <a:srgbClr val="0000FF"/>
                </a:solidFill>
                <a:latin typeface="ＭＳ Ｐゴシック" charset="0"/>
                <a:ea typeface="ＭＳ Ｐゴシック" charset="0"/>
                <a:cs typeface="ＭＳ Ｐゴシック" charset="0"/>
              </a:endParaRPr>
            </a:p>
          </p:txBody>
        </p:sp>
        <p:sp>
          <p:nvSpPr>
            <p:cNvPr id="7" name="テキスト ボックス 3">
              <a:extLst>
                <a:ext uri="{FF2B5EF4-FFF2-40B4-BE49-F238E27FC236}">
                  <a16:creationId xmlns:a16="http://schemas.microsoft.com/office/drawing/2014/main" id="{FFD3F6F3-5503-6119-5952-FB1B4788268F}"/>
                </a:ext>
              </a:extLst>
            </p:cNvPr>
            <p:cNvSpPr txBox="1">
              <a:spLocks noChangeArrowheads="1"/>
            </p:cNvSpPr>
            <p:nvPr/>
          </p:nvSpPr>
          <p:spPr bwMode="auto">
            <a:xfrm>
              <a:off x="6588225" y="333266"/>
              <a:ext cx="2531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a:latin typeface="ＭＳ Ｐゴシック" panose="020B0600070205080204" pitchFamily="34" charset="-128"/>
                </a:rPr>
                <a:t>〇〇小学校　</a:t>
              </a:r>
              <a:endParaRPr lang="en-US" altLang="ja-JP" dirty="0">
                <a:latin typeface="ＭＳ Ｐゴシック" panose="020B0600070205080204" pitchFamily="34" charset="-128"/>
              </a:endParaRPr>
            </a:p>
            <a:p>
              <a:pPr algn="ctr" eaLnBrk="1" hangingPunct="1"/>
              <a:r>
                <a:rPr lang="ja-JP" altLang="en-US">
                  <a:latin typeface="ＭＳ Ｐゴシック" panose="020B0600070205080204" pitchFamily="34" charset="-128"/>
                </a:rPr>
                <a:t>令和◯年〇〇月〇〇日</a:t>
              </a:r>
            </a:p>
          </p:txBody>
        </p:sp>
      </p:grpSp>
      <p:sp>
        <p:nvSpPr>
          <p:cNvPr id="4" name="テキスト ボックス 3">
            <a:extLst>
              <a:ext uri="{FF2B5EF4-FFF2-40B4-BE49-F238E27FC236}">
                <a16:creationId xmlns:a16="http://schemas.microsoft.com/office/drawing/2014/main" id="{C626E6ED-661A-D28A-7D8B-88079BDDCE96}"/>
              </a:ext>
            </a:extLst>
          </p:cNvPr>
          <p:cNvSpPr txBox="1"/>
          <p:nvPr/>
        </p:nvSpPr>
        <p:spPr>
          <a:xfrm>
            <a:off x="252139" y="3429000"/>
            <a:ext cx="4031829" cy="3170099"/>
          </a:xfrm>
          <a:prstGeom prst="rect">
            <a:avLst/>
          </a:prstGeom>
          <a:noFill/>
          <a:ln w="28575">
            <a:solidFill>
              <a:schemeClr val="tx1"/>
            </a:solidFill>
          </a:ln>
        </p:spPr>
        <p:txBody>
          <a:bodyPr wrap="square" rtlCol="0">
            <a:spAutoFit/>
          </a:bodyPr>
          <a:lstStyle/>
          <a:p>
            <a:pPr algn="ctr"/>
            <a:endParaRPr kumimoji="1" lang="en-US" altLang="ja-JP" sz="4000" dirty="0"/>
          </a:p>
          <a:p>
            <a:pPr algn="ctr"/>
            <a:r>
              <a:rPr kumimoji="1" lang="ja-JP" altLang="en-US" sz="4000"/>
              <a:t>小学校の</a:t>
            </a:r>
            <a:r>
              <a:rPr kumimoji="1" lang="en-US" altLang="ja-JP" sz="4000" dirty="0"/>
              <a:t>HP</a:t>
            </a:r>
            <a:r>
              <a:rPr kumimoji="1" lang="ja-JP" altLang="en-US" sz="4000"/>
              <a:t>等</a:t>
            </a:r>
            <a:endParaRPr kumimoji="1" lang="en-US" altLang="ja-JP" sz="4000" dirty="0"/>
          </a:p>
          <a:p>
            <a:pPr algn="ctr"/>
            <a:r>
              <a:rPr kumimoji="1" lang="ja-JP" altLang="en-US" sz="4000"/>
              <a:t>から</a:t>
            </a:r>
            <a:endParaRPr kumimoji="1" lang="en-US" altLang="ja-JP" sz="4000" dirty="0"/>
          </a:p>
          <a:p>
            <a:pPr algn="ctr"/>
            <a:r>
              <a:rPr kumimoji="1" lang="ja-JP" altLang="en-US" sz="4000"/>
              <a:t>〇〇学校の写真</a:t>
            </a:r>
            <a:endParaRPr kumimoji="1" lang="en-US" altLang="ja-JP" sz="4000" dirty="0"/>
          </a:p>
          <a:p>
            <a:pPr algn="ctr"/>
            <a:endParaRPr kumimoji="1" lang="ja-JP" altLang="en-US" sz="4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1">
            <a:extLst>
              <a:ext uri="{FF2B5EF4-FFF2-40B4-BE49-F238E27FC236}">
                <a16:creationId xmlns:a16="http://schemas.microsoft.com/office/drawing/2014/main" id="{F63073E2-C42E-326C-9FB8-87CE9145F741}"/>
              </a:ext>
            </a:extLst>
          </p:cNvPr>
          <p:cNvSpPr>
            <a:spLocks noGrp="1"/>
          </p:cNvSpPr>
          <p:nvPr>
            <p:ph type="title"/>
          </p:nvPr>
        </p:nvSpPr>
        <p:spPr>
          <a:xfrm>
            <a:off x="457200" y="762000"/>
            <a:ext cx="1143000" cy="5334000"/>
          </a:xfrm>
        </p:spPr>
        <p:txBody>
          <a:bodyPr anchor="ctr"/>
          <a:lstStyle/>
          <a:p>
            <a:pPr algn="ctr"/>
            <a:r>
              <a:rPr lang="ja-JP" altLang="en-US" sz="4800" b="1">
                <a:solidFill>
                  <a:srgbClr val="0000FF"/>
                </a:solidFill>
                <a:latin typeface="ＭＳ Ｐゴシック" panose="020B0600070205080204" pitchFamily="34" charset="-128"/>
              </a:rPr>
              <a:t>全</a:t>
            </a:r>
            <a:br>
              <a:rPr lang="en-US" altLang="ja-JP" sz="4800" b="1">
                <a:solidFill>
                  <a:srgbClr val="0000FF"/>
                </a:solidFill>
                <a:latin typeface="ＭＳ Ｐゴシック" panose="020B0600070205080204" pitchFamily="34" charset="-128"/>
              </a:rPr>
            </a:br>
            <a:r>
              <a:rPr lang="ja-JP" altLang="en-US" sz="4800" b="1">
                <a:solidFill>
                  <a:srgbClr val="0000FF"/>
                </a:solidFill>
                <a:latin typeface="ＭＳ Ｐゴシック" panose="020B0600070205080204" pitchFamily="34" charset="-128"/>
              </a:rPr>
              <a:t>国</a:t>
            </a:r>
            <a:br>
              <a:rPr lang="en-US" altLang="ja-JP" sz="4800" b="1">
                <a:solidFill>
                  <a:srgbClr val="0000FF"/>
                </a:solidFill>
                <a:latin typeface="ＭＳ Ｐゴシック" panose="020B0600070205080204" pitchFamily="34" charset="-128"/>
              </a:rPr>
            </a:br>
            <a:r>
              <a:rPr lang="ja-JP" altLang="en-US" sz="4800" b="1">
                <a:solidFill>
                  <a:srgbClr val="0000FF"/>
                </a:solidFill>
                <a:latin typeface="ＭＳ Ｐゴシック" panose="020B0600070205080204" pitchFamily="34" charset="-128"/>
              </a:rPr>
              <a:t>の</a:t>
            </a:r>
            <a:br>
              <a:rPr lang="en-US" altLang="ja-JP" sz="4800" b="1">
                <a:solidFill>
                  <a:srgbClr val="0000FF"/>
                </a:solidFill>
                <a:latin typeface="ＭＳ Ｐゴシック" panose="020B0600070205080204" pitchFamily="34" charset="-128"/>
              </a:rPr>
            </a:br>
            <a:r>
              <a:rPr lang="ja-JP" altLang="en-US" sz="4800" b="1">
                <a:solidFill>
                  <a:srgbClr val="0000FF"/>
                </a:solidFill>
                <a:latin typeface="ＭＳ Ｐゴシック" panose="020B0600070205080204" pitchFamily="34" charset="-128"/>
              </a:rPr>
              <a:t>喫</a:t>
            </a:r>
            <a:br>
              <a:rPr lang="en-US" altLang="ja-JP" sz="4800" b="1">
                <a:solidFill>
                  <a:srgbClr val="0000FF"/>
                </a:solidFill>
                <a:latin typeface="ＭＳ Ｐゴシック" panose="020B0600070205080204" pitchFamily="34" charset="-128"/>
              </a:rPr>
            </a:br>
            <a:r>
              <a:rPr lang="ja-JP" altLang="en-US" sz="4800" b="1">
                <a:solidFill>
                  <a:srgbClr val="0000FF"/>
                </a:solidFill>
                <a:latin typeface="ＭＳ Ｐゴシック" panose="020B0600070205080204" pitchFamily="34" charset="-128"/>
              </a:rPr>
              <a:t>煙</a:t>
            </a:r>
            <a:br>
              <a:rPr lang="en-US" altLang="ja-JP" sz="4800" b="1">
                <a:solidFill>
                  <a:srgbClr val="0000FF"/>
                </a:solidFill>
                <a:latin typeface="ＭＳ Ｐゴシック" panose="020B0600070205080204" pitchFamily="34" charset="-128"/>
              </a:rPr>
            </a:br>
            <a:r>
              <a:rPr lang="ja-JP" altLang="en-US" sz="4800" b="1">
                <a:solidFill>
                  <a:srgbClr val="0000FF"/>
                </a:solidFill>
                <a:latin typeface="ＭＳ Ｐゴシック" panose="020B0600070205080204" pitchFamily="34" charset="-128"/>
              </a:rPr>
              <a:t>率</a:t>
            </a:r>
            <a:endParaRPr lang="ja-JP" altLang="en-US" sz="4800">
              <a:solidFill>
                <a:srgbClr val="0000FF"/>
              </a:solidFill>
              <a:latin typeface="ＭＳ Ｐゴシック" panose="020B0600070205080204" pitchFamily="34" charset="-128"/>
            </a:endParaRPr>
          </a:p>
        </p:txBody>
      </p:sp>
      <p:pic>
        <p:nvPicPr>
          <p:cNvPr id="28674" name="図 3" descr="グラフ が含まれている画像&#10;&#10;自動的に生成された説明">
            <a:extLst>
              <a:ext uri="{FF2B5EF4-FFF2-40B4-BE49-F238E27FC236}">
                <a16:creationId xmlns:a16="http://schemas.microsoft.com/office/drawing/2014/main" id="{C932D3F3-F387-FBCC-D902-BDB6F06F3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テキスト ボックス 4">
            <a:extLst>
              <a:ext uri="{FF2B5EF4-FFF2-40B4-BE49-F238E27FC236}">
                <a16:creationId xmlns:a16="http://schemas.microsoft.com/office/drawing/2014/main" id="{2E926DCD-9567-6457-5D9E-4761A4A803BB}"/>
              </a:ext>
            </a:extLst>
          </p:cNvPr>
          <p:cNvSpPr txBox="1">
            <a:spLocks noChangeArrowheads="1"/>
          </p:cNvSpPr>
          <p:nvPr/>
        </p:nvSpPr>
        <p:spPr bwMode="auto">
          <a:xfrm>
            <a:off x="4822825" y="6329363"/>
            <a:ext cx="432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ja-JP" altLang="en-US" sz="1400">
                <a:hlinkClick r:id="rId4"/>
              </a:rPr>
              <a:t>ランキングデータ　：　</a:t>
            </a:r>
            <a:r>
              <a:rPr lang="ja-JP" altLang="ja-JP" sz="1400">
                <a:hlinkClick r:id="rId4"/>
              </a:rPr>
              <a:t>https://uub.jp/cvd/bar.html</a:t>
            </a:r>
            <a:r>
              <a:rPr lang="ja-JP" altLang="en-US" sz="1400"/>
              <a:t>　</a:t>
            </a:r>
            <a:endParaRPr lang="en-US" altLang="ja-JP" sz="1400"/>
          </a:p>
          <a:p>
            <a:pPr algn="ctr"/>
            <a:r>
              <a:rPr lang="ja-JP" altLang="en-US" sz="1400"/>
              <a:t>国立がん研究センター情報サービス「がん登録・登録」</a:t>
            </a:r>
          </a:p>
        </p:txBody>
      </p:sp>
      <p:sp>
        <p:nvSpPr>
          <p:cNvPr id="6" name="フレーム 5">
            <a:extLst>
              <a:ext uri="{FF2B5EF4-FFF2-40B4-BE49-F238E27FC236}">
                <a16:creationId xmlns:a16="http://schemas.microsoft.com/office/drawing/2014/main" id="{ACA445BD-BEF3-3921-DE83-A5611F8F20F2}"/>
              </a:ext>
            </a:extLst>
          </p:cNvPr>
          <p:cNvSpPr/>
          <p:nvPr/>
        </p:nvSpPr>
        <p:spPr>
          <a:xfrm>
            <a:off x="6588125" y="2844800"/>
            <a:ext cx="287338" cy="3095625"/>
          </a:xfrm>
          <a:prstGeom prst="frame">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タイトル 1">
            <a:extLst>
              <a:ext uri="{FF2B5EF4-FFF2-40B4-BE49-F238E27FC236}">
                <a16:creationId xmlns:a16="http://schemas.microsoft.com/office/drawing/2014/main" id="{7ED27DC9-16F0-C048-2DA1-8BF73A303385}"/>
              </a:ext>
            </a:extLst>
          </p:cNvPr>
          <p:cNvSpPr>
            <a:spLocks noGrp="1"/>
          </p:cNvSpPr>
          <p:nvPr>
            <p:ph type="title"/>
          </p:nvPr>
        </p:nvSpPr>
        <p:spPr>
          <a:xfrm>
            <a:off x="119063" y="765175"/>
            <a:ext cx="3365500" cy="692150"/>
          </a:xfrm>
        </p:spPr>
        <p:txBody>
          <a:bodyPr anchor="ctr"/>
          <a:lstStyle/>
          <a:p>
            <a:pPr algn="ctr"/>
            <a:r>
              <a:rPr lang="ja-JP" altLang="en-US" sz="3200"/>
              <a:t>中高生の喫煙率</a:t>
            </a:r>
          </a:p>
        </p:txBody>
      </p:sp>
      <p:pic>
        <p:nvPicPr>
          <p:cNvPr id="30722" name="コンテンツ プレースホルダ 3" descr="tabako 004.jpg">
            <a:extLst>
              <a:ext uri="{FF2B5EF4-FFF2-40B4-BE49-F238E27FC236}">
                <a16:creationId xmlns:a16="http://schemas.microsoft.com/office/drawing/2014/main" id="{49653DF0-5DDE-80B0-FEE2-C77B8FF213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9050" t="11896" r="31329" b="62109"/>
          <a:stretch>
            <a:fillRect/>
          </a:stretch>
        </p:blipFill>
        <p:spPr>
          <a:xfrm>
            <a:off x="3467100" y="0"/>
            <a:ext cx="5676900" cy="6858000"/>
          </a:xfrm>
        </p:spPr>
      </p:pic>
      <p:sp>
        <p:nvSpPr>
          <p:cNvPr id="30723" name="正方形/長方形 4">
            <a:extLst>
              <a:ext uri="{FF2B5EF4-FFF2-40B4-BE49-F238E27FC236}">
                <a16:creationId xmlns:a16="http://schemas.microsoft.com/office/drawing/2014/main" id="{07D59F8B-6615-7E3B-22E7-09F6B0140579}"/>
              </a:ext>
            </a:extLst>
          </p:cNvPr>
          <p:cNvSpPr>
            <a:spLocks noChangeArrowheads="1"/>
          </p:cNvSpPr>
          <p:nvPr/>
        </p:nvSpPr>
        <p:spPr bwMode="auto">
          <a:xfrm>
            <a:off x="369888" y="5949950"/>
            <a:ext cx="4572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000"/>
              <a:t>朝日新聞</a:t>
            </a:r>
            <a:endParaRPr lang="en-US" altLang="ja-JP" sz="2000"/>
          </a:p>
          <a:p>
            <a:pPr eaLnBrk="1" hangingPunct="1"/>
            <a:r>
              <a:rPr lang="en-US" altLang="ja-JP" sz="2000"/>
              <a:t>2014</a:t>
            </a:r>
            <a:r>
              <a:rPr lang="ja-JP" altLang="en-US" sz="2000"/>
              <a:t>年</a:t>
            </a:r>
            <a:r>
              <a:rPr lang="en-US" altLang="ja-JP" sz="2000"/>
              <a:t>3</a:t>
            </a:r>
            <a:r>
              <a:rPr lang="ja-JP" altLang="en-US" sz="2000"/>
              <a:t>月</a:t>
            </a:r>
            <a:r>
              <a:rPr lang="en-US" altLang="ja-JP" sz="2000"/>
              <a:t>1</a:t>
            </a:r>
            <a:r>
              <a:rPr lang="ja-JP" altLang="en-US" sz="2000"/>
              <a:t>日</a:t>
            </a:r>
          </a:p>
        </p:txBody>
      </p:sp>
      <p:pic>
        <p:nvPicPr>
          <p:cNvPr id="30724" name="コンテンツ プレースホルダ 3" descr="tabako 004.jpg">
            <a:extLst>
              <a:ext uri="{FF2B5EF4-FFF2-40B4-BE49-F238E27FC236}">
                <a16:creationId xmlns:a16="http://schemas.microsoft.com/office/drawing/2014/main" id="{28BDD27C-D3C5-0605-2934-CF56AC9C793D}"/>
              </a:ext>
            </a:extLst>
          </p:cNvPr>
          <p:cNvPicPr>
            <a:picLocks noChangeAspect="1"/>
          </p:cNvPicPr>
          <p:nvPr/>
        </p:nvPicPr>
        <p:blipFill>
          <a:blip r:embed="rId3">
            <a:extLst>
              <a:ext uri="{28A0092B-C50C-407E-A947-70E740481C1C}">
                <a14:useLocalDpi xmlns:a14="http://schemas.microsoft.com/office/drawing/2010/main" val="0"/>
              </a:ext>
            </a:extLst>
          </a:blip>
          <a:srcRect l="53139" t="9953" r="34343" b="88139"/>
          <a:stretch>
            <a:fillRect/>
          </a:stretch>
        </p:blipFill>
        <p:spPr bwMode="auto">
          <a:xfrm>
            <a:off x="587375" y="1628775"/>
            <a:ext cx="22320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ドーナツ 1">
            <a:extLst>
              <a:ext uri="{FF2B5EF4-FFF2-40B4-BE49-F238E27FC236}">
                <a16:creationId xmlns:a16="http://schemas.microsoft.com/office/drawing/2014/main" id="{B2B94431-97C2-B403-DA91-C092434ABF4A}"/>
              </a:ext>
            </a:extLst>
          </p:cNvPr>
          <p:cNvSpPr>
            <a:spLocks/>
          </p:cNvSpPr>
          <p:nvPr/>
        </p:nvSpPr>
        <p:spPr bwMode="auto">
          <a:xfrm>
            <a:off x="8147050" y="0"/>
            <a:ext cx="971550" cy="549275"/>
          </a:xfrm>
          <a:custGeom>
            <a:avLst/>
            <a:gdLst>
              <a:gd name="T0" fmla="*/ 0 w 971550"/>
              <a:gd name="T1" fmla="*/ 274638 h 549275"/>
              <a:gd name="T2" fmla="*/ 485775 w 971550"/>
              <a:gd name="T3" fmla="*/ 0 h 549275"/>
              <a:gd name="T4" fmla="*/ 971550 w 971550"/>
              <a:gd name="T5" fmla="*/ 274638 h 549275"/>
              <a:gd name="T6" fmla="*/ 485775 w 971550"/>
              <a:gd name="T7" fmla="*/ 549276 h 549275"/>
              <a:gd name="T8" fmla="*/ 0 w 971550"/>
              <a:gd name="T9" fmla="*/ 274638 h 549275"/>
              <a:gd name="T10" fmla="*/ 23514 w 971550"/>
              <a:gd name="T11" fmla="*/ 274638 h 549275"/>
              <a:gd name="T12" fmla="*/ 485775 w 971550"/>
              <a:gd name="T13" fmla="*/ 525761 h 549275"/>
              <a:gd name="T14" fmla="*/ 948036 w 971550"/>
              <a:gd name="T15" fmla="*/ 274638 h 549275"/>
              <a:gd name="T16" fmla="*/ 485775 w 971550"/>
              <a:gd name="T17" fmla="*/ 23515 h 549275"/>
              <a:gd name="T18" fmla="*/ 23514 w 971550"/>
              <a:gd name="T19" fmla="*/ 274638 h 549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1550" h="549275">
                <a:moveTo>
                  <a:pt x="0" y="274638"/>
                </a:moveTo>
                <a:cubicBezTo>
                  <a:pt x="0" y="122960"/>
                  <a:pt x="217489" y="0"/>
                  <a:pt x="485775" y="0"/>
                </a:cubicBezTo>
                <a:cubicBezTo>
                  <a:pt x="754061" y="0"/>
                  <a:pt x="971550" y="122960"/>
                  <a:pt x="971550" y="274638"/>
                </a:cubicBezTo>
                <a:cubicBezTo>
                  <a:pt x="971550" y="426316"/>
                  <a:pt x="754061" y="549276"/>
                  <a:pt x="485775" y="549276"/>
                </a:cubicBezTo>
                <a:cubicBezTo>
                  <a:pt x="217489" y="549276"/>
                  <a:pt x="0" y="426316"/>
                  <a:pt x="0" y="274638"/>
                </a:cubicBezTo>
                <a:close/>
                <a:moveTo>
                  <a:pt x="23514" y="274638"/>
                </a:moveTo>
                <a:cubicBezTo>
                  <a:pt x="23514" y="413329"/>
                  <a:pt x="230475" y="525761"/>
                  <a:pt x="485775" y="525761"/>
                </a:cubicBezTo>
                <a:cubicBezTo>
                  <a:pt x="741075" y="525761"/>
                  <a:pt x="948036" y="413329"/>
                  <a:pt x="948036" y="274638"/>
                </a:cubicBezTo>
                <a:cubicBezTo>
                  <a:pt x="948036" y="135947"/>
                  <a:pt x="741075" y="23515"/>
                  <a:pt x="485775" y="23515"/>
                </a:cubicBezTo>
                <a:cubicBezTo>
                  <a:pt x="230475" y="23515"/>
                  <a:pt x="23514" y="135947"/>
                  <a:pt x="23514" y="274638"/>
                </a:cubicBezTo>
                <a:close/>
              </a:path>
            </a:pathLst>
          </a:custGeom>
          <a:solidFill>
            <a:srgbClr val="FF2D99"/>
          </a:solidFill>
          <a:ln w="9525" cap="flat" cmpd="sng">
            <a:solidFill>
              <a:srgbClr val="FF2D99"/>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sp>
        <p:nvSpPr>
          <p:cNvPr id="7" name="ドーナツ 6">
            <a:extLst>
              <a:ext uri="{FF2B5EF4-FFF2-40B4-BE49-F238E27FC236}">
                <a16:creationId xmlns:a16="http://schemas.microsoft.com/office/drawing/2014/main" id="{222CD1E2-B12C-52E3-74E2-FFF665F72152}"/>
              </a:ext>
            </a:extLst>
          </p:cNvPr>
          <p:cNvSpPr>
            <a:spLocks/>
          </p:cNvSpPr>
          <p:nvPr/>
        </p:nvSpPr>
        <p:spPr bwMode="auto">
          <a:xfrm>
            <a:off x="5770563" y="3500438"/>
            <a:ext cx="971550" cy="549275"/>
          </a:xfrm>
          <a:custGeom>
            <a:avLst/>
            <a:gdLst>
              <a:gd name="T0" fmla="*/ 0 w 971550"/>
              <a:gd name="T1" fmla="*/ 274638 h 549275"/>
              <a:gd name="T2" fmla="*/ 485775 w 971550"/>
              <a:gd name="T3" fmla="*/ 0 h 549275"/>
              <a:gd name="T4" fmla="*/ 971550 w 971550"/>
              <a:gd name="T5" fmla="*/ 274638 h 549275"/>
              <a:gd name="T6" fmla="*/ 485775 w 971550"/>
              <a:gd name="T7" fmla="*/ 549276 h 549275"/>
              <a:gd name="T8" fmla="*/ 0 w 971550"/>
              <a:gd name="T9" fmla="*/ 274638 h 549275"/>
              <a:gd name="T10" fmla="*/ 23514 w 971550"/>
              <a:gd name="T11" fmla="*/ 274638 h 549275"/>
              <a:gd name="T12" fmla="*/ 485775 w 971550"/>
              <a:gd name="T13" fmla="*/ 525761 h 549275"/>
              <a:gd name="T14" fmla="*/ 948036 w 971550"/>
              <a:gd name="T15" fmla="*/ 274638 h 549275"/>
              <a:gd name="T16" fmla="*/ 485775 w 971550"/>
              <a:gd name="T17" fmla="*/ 23515 h 549275"/>
              <a:gd name="T18" fmla="*/ 23514 w 971550"/>
              <a:gd name="T19" fmla="*/ 274638 h 549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1550" h="549275">
                <a:moveTo>
                  <a:pt x="0" y="274638"/>
                </a:moveTo>
                <a:cubicBezTo>
                  <a:pt x="0" y="122960"/>
                  <a:pt x="217489" y="0"/>
                  <a:pt x="485775" y="0"/>
                </a:cubicBezTo>
                <a:cubicBezTo>
                  <a:pt x="754061" y="0"/>
                  <a:pt x="971550" y="122960"/>
                  <a:pt x="971550" y="274638"/>
                </a:cubicBezTo>
                <a:cubicBezTo>
                  <a:pt x="971550" y="426316"/>
                  <a:pt x="754061" y="549276"/>
                  <a:pt x="485775" y="549276"/>
                </a:cubicBezTo>
                <a:cubicBezTo>
                  <a:pt x="217489" y="549276"/>
                  <a:pt x="0" y="426316"/>
                  <a:pt x="0" y="274638"/>
                </a:cubicBezTo>
                <a:close/>
                <a:moveTo>
                  <a:pt x="23514" y="274638"/>
                </a:moveTo>
                <a:cubicBezTo>
                  <a:pt x="23514" y="413329"/>
                  <a:pt x="230475" y="525761"/>
                  <a:pt x="485775" y="525761"/>
                </a:cubicBezTo>
                <a:cubicBezTo>
                  <a:pt x="741075" y="525761"/>
                  <a:pt x="948036" y="413329"/>
                  <a:pt x="948036" y="274638"/>
                </a:cubicBezTo>
                <a:cubicBezTo>
                  <a:pt x="948036" y="135947"/>
                  <a:pt x="741075" y="23515"/>
                  <a:pt x="485775" y="23515"/>
                </a:cubicBezTo>
                <a:cubicBezTo>
                  <a:pt x="230475" y="23515"/>
                  <a:pt x="23514" y="135947"/>
                  <a:pt x="23514" y="274638"/>
                </a:cubicBezTo>
                <a:close/>
              </a:path>
            </a:pathLst>
          </a:custGeom>
          <a:solidFill>
            <a:srgbClr val="5EF0F7"/>
          </a:solidFill>
          <a:ln w="9525" cap="flat" cmpd="sng">
            <a:solidFill>
              <a:srgbClr val="5EF0F7"/>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grpSp>
        <p:nvGrpSpPr>
          <p:cNvPr id="13" name="図形グループ 12">
            <a:extLst>
              <a:ext uri="{FF2B5EF4-FFF2-40B4-BE49-F238E27FC236}">
                <a16:creationId xmlns:a16="http://schemas.microsoft.com/office/drawing/2014/main" id="{EF7A0241-939F-44F0-A111-3C90E5A337D8}"/>
              </a:ext>
            </a:extLst>
          </p:cNvPr>
          <p:cNvGrpSpPr>
            <a:grpSpLocks/>
          </p:cNvGrpSpPr>
          <p:nvPr/>
        </p:nvGrpSpPr>
        <p:grpSpPr bwMode="auto">
          <a:xfrm>
            <a:off x="5267325" y="549275"/>
            <a:ext cx="3095625" cy="2563813"/>
            <a:chOff x="5148064" y="548680"/>
            <a:chExt cx="3096344" cy="2564904"/>
          </a:xfrm>
        </p:grpSpPr>
        <p:sp>
          <p:nvSpPr>
            <p:cNvPr id="8" name="ドーナツ 7">
              <a:extLst>
                <a:ext uri="{FF2B5EF4-FFF2-40B4-BE49-F238E27FC236}">
                  <a16:creationId xmlns:a16="http://schemas.microsoft.com/office/drawing/2014/main" id="{3031EF74-27E2-3557-F5A4-348C3BA20A03}"/>
                </a:ext>
              </a:extLst>
            </p:cNvPr>
            <p:cNvSpPr>
              <a:spLocks/>
            </p:cNvSpPr>
            <p:nvPr/>
          </p:nvSpPr>
          <p:spPr bwMode="auto">
            <a:xfrm>
              <a:off x="5148064" y="2565663"/>
              <a:ext cx="971776" cy="547921"/>
            </a:xfrm>
            <a:custGeom>
              <a:avLst/>
              <a:gdLst>
                <a:gd name="T0" fmla="*/ 0 w 971776"/>
                <a:gd name="T1" fmla="*/ 273961 h 547921"/>
                <a:gd name="T2" fmla="*/ 485888 w 971776"/>
                <a:gd name="T3" fmla="*/ 0 h 547921"/>
                <a:gd name="T4" fmla="*/ 971776 w 971776"/>
                <a:gd name="T5" fmla="*/ 273961 h 547921"/>
                <a:gd name="T6" fmla="*/ 485888 w 971776"/>
                <a:gd name="T7" fmla="*/ 547922 h 547921"/>
                <a:gd name="T8" fmla="*/ 0 w 971776"/>
                <a:gd name="T9" fmla="*/ 273961 h 547921"/>
                <a:gd name="T10" fmla="*/ 23456 w 971776"/>
                <a:gd name="T11" fmla="*/ 273961 h 547921"/>
                <a:gd name="T12" fmla="*/ 485888 w 971776"/>
                <a:gd name="T13" fmla="*/ 524465 h 547921"/>
                <a:gd name="T14" fmla="*/ 948320 w 971776"/>
                <a:gd name="T15" fmla="*/ 273961 h 547921"/>
                <a:gd name="T16" fmla="*/ 485888 w 971776"/>
                <a:gd name="T17" fmla="*/ 23457 h 547921"/>
                <a:gd name="T18" fmla="*/ 23456 w 971776"/>
                <a:gd name="T19" fmla="*/ 273961 h 5479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1776" h="547921">
                  <a:moveTo>
                    <a:pt x="0" y="273961"/>
                  </a:moveTo>
                  <a:cubicBezTo>
                    <a:pt x="0" y="122657"/>
                    <a:pt x="217539" y="0"/>
                    <a:pt x="485888" y="0"/>
                  </a:cubicBezTo>
                  <a:cubicBezTo>
                    <a:pt x="754237" y="0"/>
                    <a:pt x="971776" y="122657"/>
                    <a:pt x="971776" y="273961"/>
                  </a:cubicBezTo>
                  <a:cubicBezTo>
                    <a:pt x="971776" y="425265"/>
                    <a:pt x="754237" y="547922"/>
                    <a:pt x="485888" y="547922"/>
                  </a:cubicBezTo>
                  <a:cubicBezTo>
                    <a:pt x="217539" y="547922"/>
                    <a:pt x="0" y="425265"/>
                    <a:pt x="0" y="273961"/>
                  </a:cubicBezTo>
                  <a:close/>
                  <a:moveTo>
                    <a:pt x="23456" y="273961"/>
                  </a:moveTo>
                  <a:cubicBezTo>
                    <a:pt x="23456" y="412311"/>
                    <a:pt x="230494" y="524465"/>
                    <a:pt x="485888" y="524465"/>
                  </a:cubicBezTo>
                  <a:cubicBezTo>
                    <a:pt x="741282" y="524465"/>
                    <a:pt x="948320" y="412311"/>
                    <a:pt x="948320" y="273961"/>
                  </a:cubicBezTo>
                  <a:cubicBezTo>
                    <a:pt x="948320" y="135611"/>
                    <a:pt x="741282" y="23457"/>
                    <a:pt x="485888" y="23457"/>
                  </a:cubicBezTo>
                  <a:cubicBezTo>
                    <a:pt x="230494" y="23457"/>
                    <a:pt x="23456" y="135611"/>
                    <a:pt x="23456" y="273961"/>
                  </a:cubicBezTo>
                  <a:close/>
                </a:path>
              </a:pathLst>
            </a:custGeom>
            <a:solidFill>
              <a:srgbClr val="FF2D99"/>
            </a:solidFill>
            <a:ln w="9525" cap="flat" cmpd="sng">
              <a:solidFill>
                <a:srgbClr val="FF2D99"/>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cxnSp>
          <p:nvCxnSpPr>
            <p:cNvPr id="4" name="曲線コネクタ 3">
              <a:extLst>
                <a:ext uri="{FF2B5EF4-FFF2-40B4-BE49-F238E27FC236}">
                  <a16:creationId xmlns:a16="http://schemas.microsoft.com/office/drawing/2014/main" id="{FC1BD64D-12D5-1471-628E-775D8D25A76B}"/>
                </a:ext>
              </a:extLst>
            </p:cNvPr>
            <p:cNvCxnSpPr>
              <a:cxnSpLocks noChangeShapeType="1"/>
              <a:endCxn id="8" idx="7"/>
            </p:cNvCxnSpPr>
            <p:nvPr/>
          </p:nvCxnSpPr>
          <p:spPr bwMode="auto">
            <a:xfrm rot="10800000" flipV="1">
              <a:off x="5976931" y="548680"/>
              <a:ext cx="2267477" cy="2096392"/>
            </a:xfrm>
            <a:prstGeom prst="curvedConnector2">
              <a:avLst/>
            </a:prstGeom>
            <a:noFill/>
            <a:ln w="38100">
              <a:solidFill>
                <a:srgbClr val="FF2D99"/>
              </a:solidFill>
              <a:round/>
              <a:headEnd/>
              <a:tailEnd type="arrow" w="med" len="med"/>
            </a:ln>
            <a:effectLst>
              <a:outerShdw blurRad="57150" dist="38100" dir="5400000" algn="ctr" rotWithShape="0">
                <a:srgbClr val="002041">
                  <a:alpha val="48000"/>
                </a:srgbClr>
              </a:outerShdw>
            </a:effectLst>
          </p:spPr>
        </p:cxnSp>
      </p:grpSp>
      <p:grpSp>
        <p:nvGrpSpPr>
          <p:cNvPr id="16" name="図形グループ 15">
            <a:extLst>
              <a:ext uri="{FF2B5EF4-FFF2-40B4-BE49-F238E27FC236}">
                <a16:creationId xmlns:a16="http://schemas.microsoft.com/office/drawing/2014/main" id="{1ABF96B1-2457-9549-D174-EC55FA563B67}"/>
              </a:ext>
            </a:extLst>
          </p:cNvPr>
          <p:cNvGrpSpPr>
            <a:grpSpLocks/>
          </p:cNvGrpSpPr>
          <p:nvPr/>
        </p:nvGrpSpPr>
        <p:grpSpPr bwMode="auto">
          <a:xfrm>
            <a:off x="4762500" y="3968750"/>
            <a:ext cx="1979613" cy="2673350"/>
            <a:chOff x="4644008" y="3968729"/>
            <a:chExt cx="1979715" cy="2673247"/>
          </a:xfrm>
        </p:grpSpPr>
        <p:sp>
          <p:nvSpPr>
            <p:cNvPr id="10" name="ドーナツ 9">
              <a:extLst>
                <a:ext uri="{FF2B5EF4-FFF2-40B4-BE49-F238E27FC236}">
                  <a16:creationId xmlns:a16="http://schemas.microsoft.com/office/drawing/2014/main" id="{BF80FCE1-D636-4C0F-A3AC-94B669F846CA}"/>
                </a:ext>
              </a:extLst>
            </p:cNvPr>
            <p:cNvSpPr>
              <a:spLocks/>
            </p:cNvSpPr>
            <p:nvPr/>
          </p:nvSpPr>
          <p:spPr bwMode="auto">
            <a:xfrm>
              <a:off x="4644008" y="6092722"/>
              <a:ext cx="971600" cy="549254"/>
            </a:xfrm>
            <a:custGeom>
              <a:avLst/>
              <a:gdLst>
                <a:gd name="T0" fmla="*/ 0 w 971599"/>
                <a:gd name="T1" fmla="*/ 274627 h 549254"/>
                <a:gd name="T2" fmla="*/ 485800 w 971599"/>
                <a:gd name="T3" fmla="*/ 0 h 549254"/>
                <a:gd name="T4" fmla="*/ 971600 w 971599"/>
                <a:gd name="T5" fmla="*/ 274627 h 549254"/>
                <a:gd name="T6" fmla="*/ 485800 w 971599"/>
                <a:gd name="T7" fmla="*/ 549254 h 549254"/>
                <a:gd name="T8" fmla="*/ 0 w 971599"/>
                <a:gd name="T9" fmla="*/ 274627 h 549254"/>
                <a:gd name="T10" fmla="*/ 23514 w 971599"/>
                <a:gd name="T11" fmla="*/ 274627 h 549254"/>
                <a:gd name="T12" fmla="*/ 485800 w 971599"/>
                <a:gd name="T13" fmla="*/ 525740 h 549254"/>
                <a:gd name="T14" fmla="*/ 948086 w 971599"/>
                <a:gd name="T15" fmla="*/ 274627 h 549254"/>
                <a:gd name="T16" fmla="*/ 485800 w 971599"/>
                <a:gd name="T17" fmla="*/ 23514 h 549254"/>
                <a:gd name="T18" fmla="*/ 23514 w 971599"/>
                <a:gd name="T19" fmla="*/ 274627 h 549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1599" h="549254">
                  <a:moveTo>
                    <a:pt x="0" y="274627"/>
                  </a:moveTo>
                  <a:cubicBezTo>
                    <a:pt x="0" y="122955"/>
                    <a:pt x="217500" y="0"/>
                    <a:pt x="485800" y="0"/>
                  </a:cubicBezTo>
                  <a:cubicBezTo>
                    <a:pt x="754100" y="0"/>
                    <a:pt x="971600" y="122955"/>
                    <a:pt x="971600" y="274627"/>
                  </a:cubicBezTo>
                  <a:cubicBezTo>
                    <a:pt x="971600" y="426299"/>
                    <a:pt x="754100" y="549254"/>
                    <a:pt x="485800" y="549254"/>
                  </a:cubicBezTo>
                  <a:cubicBezTo>
                    <a:pt x="217500" y="549254"/>
                    <a:pt x="0" y="426299"/>
                    <a:pt x="0" y="274627"/>
                  </a:cubicBezTo>
                  <a:close/>
                  <a:moveTo>
                    <a:pt x="23514" y="274627"/>
                  </a:moveTo>
                  <a:cubicBezTo>
                    <a:pt x="23514" y="413313"/>
                    <a:pt x="230486" y="525740"/>
                    <a:pt x="485800" y="525740"/>
                  </a:cubicBezTo>
                  <a:cubicBezTo>
                    <a:pt x="741114" y="525740"/>
                    <a:pt x="948086" y="413313"/>
                    <a:pt x="948086" y="274627"/>
                  </a:cubicBezTo>
                  <a:cubicBezTo>
                    <a:pt x="948086" y="135941"/>
                    <a:pt x="741114" y="23514"/>
                    <a:pt x="485800" y="23514"/>
                  </a:cubicBezTo>
                  <a:cubicBezTo>
                    <a:pt x="230486" y="23514"/>
                    <a:pt x="23514" y="135941"/>
                    <a:pt x="23514" y="274627"/>
                  </a:cubicBezTo>
                  <a:close/>
                </a:path>
              </a:pathLst>
            </a:custGeom>
            <a:solidFill>
              <a:srgbClr val="5EF0F7"/>
            </a:solidFill>
            <a:ln w="9525" cap="flat" cmpd="sng">
              <a:solidFill>
                <a:srgbClr val="5EF0F7"/>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cxnSp>
          <p:nvCxnSpPr>
            <p:cNvPr id="15" name="曲線コネクタ 14">
              <a:extLst>
                <a:ext uri="{FF2B5EF4-FFF2-40B4-BE49-F238E27FC236}">
                  <a16:creationId xmlns:a16="http://schemas.microsoft.com/office/drawing/2014/main" id="{6FA0AA55-3B24-E4D6-E730-57EFDA16AE11}"/>
                </a:ext>
              </a:extLst>
            </p:cNvPr>
            <p:cNvCxnSpPr>
              <a:cxnSpLocks noChangeShapeType="1"/>
              <a:endCxn id="10" idx="7"/>
            </p:cNvCxnSpPr>
            <p:nvPr/>
          </p:nvCxnSpPr>
          <p:spPr bwMode="auto">
            <a:xfrm rot="5400000">
              <a:off x="4908449" y="4652075"/>
              <a:ext cx="2398621" cy="1031928"/>
            </a:xfrm>
            <a:prstGeom prst="curvedConnector2">
              <a:avLst/>
            </a:prstGeom>
            <a:noFill/>
            <a:ln w="38100">
              <a:solidFill>
                <a:srgbClr val="5EF0F7"/>
              </a:solidFill>
              <a:round/>
              <a:headEnd/>
              <a:tailEnd type="arrow" w="med" len="med"/>
            </a:ln>
            <a:effectLst>
              <a:outerShdw blurRad="57150" dist="38100" dir="5400000" algn="ctr" rotWithShape="0">
                <a:srgbClr val="002041">
                  <a:alpha val="48000"/>
                </a:srgbClr>
              </a:outerShdw>
            </a:effectLst>
          </p:spPr>
        </p:cxnSp>
      </p:grpSp>
      <p:pic>
        <p:nvPicPr>
          <p:cNvPr id="9" name="図 8" descr="グラフィカル ユーザー インターフェイス&#10;&#10;自動的に生成された説明">
            <a:extLst>
              <a:ext uri="{FF2B5EF4-FFF2-40B4-BE49-F238E27FC236}">
                <a16:creationId xmlns:a16="http://schemas.microsoft.com/office/drawing/2014/main" id="{C7E07B97-5D28-892B-7483-BBF0704E6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540000"/>
            <a:ext cx="27590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1">
            <a:extLst>
              <a:ext uri="{FF2B5EF4-FFF2-40B4-BE49-F238E27FC236}">
                <a16:creationId xmlns:a16="http://schemas.microsoft.com/office/drawing/2014/main" id="{58F95BAC-2D78-B0CD-C435-84DB41D8C246}"/>
              </a:ext>
            </a:extLst>
          </p:cNvPr>
          <p:cNvSpPr>
            <a:spLocks noGrp="1"/>
          </p:cNvSpPr>
          <p:nvPr>
            <p:ph type="title"/>
          </p:nvPr>
        </p:nvSpPr>
        <p:spPr/>
        <p:txBody>
          <a:bodyPr/>
          <a:lstStyle/>
          <a:p>
            <a:endParaRPr lang="ja-JP" altLang="en-US"/>
          </a:p>
        </p:txBody>
      </p:sp>
      <p:sp>
        <p:nvSpPr>
          <p:cNvPr id="32770" name="コンテンツ プレースホルダー 2">
            <a:extLst>
              <a:ext uri="{FF2B5EF4-FFF2-40B4-BE49-F238E27FC236}">
                <a16:creationId xmlns:a16="http://schemas.microsoft.com/office/drawing/2014/main" id="{5F74A43C-099D-1DDE-FD2D-B725B584803E}"/>
              </a:ext>
            </a:extLst>
          </p:cNvPr>
          <p:cNvSpPr>
            <a:spLocks noGrp="1"/>
          </p:cNvSpPr>
          <p:nvPr>
            <p:ph idx="1"/>
          </p:nvPr>
        </p:nvSpPr>
        <p:spPr/>
        <p:txBody>
          <a:bodyPr/>
          <a:lstStyle/>
          <a:p>
            <a:endParaRPr lang="ja-JP" altLang="en-US">
              <a:latin typeface="Calibri" panose="020F0502020204030204" pitchFamily="34" charset="0"/>
              <a:ea typeface="ＭＳ Ｐゴシック" panose="020B0600070205080204" pitchFamily="34" charset="-128"/>
            </a:endParaRPr>
          </a:p>
        </p:txBody>
      </p:sp>
      <p:pic>
        <p:nvPicPr>
          <p:cNvPr id="32771" name="Picture 2" descr="F:\My Pictures\2008.8.19～27ケニア大旅行の写真 美映子\一眼レフ\101NCD60\DSC_0060.JPG">
            <a:extLst>
              <a:ext uri="{FF2B5EF4-FFF2-40B4-BE49-F238E27FC236}">
                <a16:creationId xmlns:a16="http://schemas.microsoft.com/office/drawing/2014/main" id="{07CE800E-3EC7-7A8D-1541-1C8B4F622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91" r="905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コンテンツ プレースホルダ 2">
            <a:extLst>
              <a:ext uri="{FF2B5EF4-FFF2-40B4-BE49-F238E27FC236}">
                <a16:creationId xmlns:a16="http://schemas.microsoft.com/office/drawing/2014/main" id="{FDAA040B-FCD3-8EE6-A130-AE8FD904A436}"/>
              </a:ext>
            </a:extLst>
          </p:cNvPr>
          <p:cNvSpPr>
            <a:spLocks noGrp="1"/>
          </p:cNvSpPr>
          <p:nvPr>
            <p:ph idx="1"/>
          </p:nvPr>
        </p:nvSpPr>
        <p:spPr>
          <a:xfrm>
            <a:off x="2124075" y="1557338"/>
            <a:ext cx="5534025" cy="4411662"/>
          </a:xfrm>
        </p:spPr>
        <p:txBody>
          <a:bodyPr/>
          <a:lstStyle/>
          <a:p>
            <a:r>
              <a:rPr lang="ja-JP" altLang="en-US" sz="4800">
                <a:solidFill>
                  <a:srgbClr val="BFBFBF"/>
                </a:solidFill>
                <a:latin typeface="ＭＳ Ｐゴシック" panose="020B0600070205080204" pitchFamily="34" charset="-128"/>
                <a:ea typeface="ＭＳ Ｐゴシック" panose="020B0600070205080204" pitchFamily="34" charset="-128"/>
              </a:rPr>
              <a:t>たばことは？</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たばこの有害性</a:t>
            </a:r>
            <a:endParaRPr lang="en-US" altLang="ja-JP" sz="4800">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受動喫煙の影響</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加熱式タバコ</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地域の受動喫煙</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はむっちたばこの煙のコピー.mpg" descr="はむっちたばこの煙のコピー">
            <a:hlinkClick r:id="" action="ppaction://media"/>
            <a:extLst>
              <a:ext uri="{FF2B5EF4-FFF2-40B4-BE49-F238E27FC236}">
                <a16:creationId xmlns:a16="http://schemas.microsoft.com/office/drawing/2014/main" id="{17CEBFF3-FD73-8D02-57F4-DD0C90881DCD}"/>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763" y="3175"/>
            <a:ext cx="91440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8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タイトル 1">
            <a:extLst>
              <a:ext uri="{FF2B5EF4-FFF2-40B4-BE49-F238E27FC236}">
                <a16:creationId xmlns:a16="http://schemas.microsoft.com/office/drawing/2014/main" id="{F071BEF7-7F4D-FF24-69DB-E6ABC38E88B2}"/>
              </a:ext>
            </a:extLst>
          </p:cNvPr>
          <p:cNvSpPr>
            <a:spLocks noGrp="1"/>
          </p:cNvSpPr>
          <p:nvPr>
            <p:ph type="title"/>
          </p:nvPr>
        </p:nvSpPr>
        <p:spPr>
          <a:xfrm>
            <a:off x="457200" y="274638"/>
            <a:ext cx="8229600" cy="1143000"/>
          </a:xfrm>
        </p:spPr>
        <p:txBody>
          <a:bodyPr/>
          <a:lstStyle/>
          <a:p>
            <a:pPr eaLnBrk="1" hangingPunct="1"/>
            <a:endParaRPr lang="ja-JP" altLang="en-US"/>
          </a:p>
        </p:txBody>
      </p:sp>
      <p:pic>
        <p:nvPicPr>
          <p:cNvPr id="35842" name="コンテンツ プレースホルダ 3" descr="http://notobacco.jp/kids/tabakonogai/kannzume1.jpg">
            <a:extLst>
              <a:ext uri="{FF2B5EF4-FFF2-40B4-BE49-F238E27FC236}">
                <a16:creationId xmlns:a16="http://schemas.microsoft.com/office/drawing/2014/main" id="{D6AB28F3-D609-334C-8EB7-CDC7765702D4}"/>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l="1234" t="22701" r="2469" b="1369"/>
          <a:stretch>
            <a:fillRect/>
          </a:stretch>
        </p:blipFill>
        <p:spPr>
          <a:xfrm>
            <a:off x="2124075" y="0"/>
            <a:ext cx="6985000" cy="6858000"/>
          </a:xfrm>
        </p:spPr>
      </p:pic>
      <p:pic>
        <p:nvPicPr>
          <p:cNvPr id="35843" name="コンテンツ プレースホルダ 3" descr="http://notobacco.jp/kids/tabakonogai/kannzume1.jpg">
            <a:extLst>
              <a:ext uri="{FF2B5EF4-FFF2-40B4-BE49-F238E27FC236}">
                <a16:creationId xmlns:a16="http://schemas.microsoft.com/office/drawing/2014/main" id="{75BEA0A6-AA2B-0A73-EE93-7465ADFC79DE}"/>
              </a:ext>
            </a:extLst>
          </p:cNvPr>
          <p:cNvPicPr>
            <a:picLocks/>
          </p:cNvPicPr>
          <p:nvPr/>
        </p:nvPicPr>
        <p:blipFill>
          <a:blip r:embed="rId3">
            <a:extLst>
              <a:ext uri="{28A0092B-C50C-407E-A947-70E740481C1C}">
                <a14:useLocalDpi xmlns:a14="http://schemas.microsoft.com/office/drawing/2010/main" val="0"/>
              </a:ext>
            </a:extLst>
          </a:blip>
          <a:srcRect l="1518" t="970" r="61679" b="81058"/>
          <a:stretch>
            <a:fillRect/>
          </a:stretch>
        </p:blipFill>
        <p:spPr bwMode="auto">
          <a:xfrm>
            <a:off x="0" y="0"/>
            <a:ext cx="23399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テキスト ボックス 5">
            <a:extLst>
              <a:ext uri="{FF2B5EF4-FFF2-40B4-BE49-F238E27FC236}">
                <a16:creationId xmlns:a16="http://schemas.microsoft.com/office/drawing/2014/main" id="{1D48989C-794F-7A82-2403-FA1AC9FD23E1}"/>
              </a:ext>
            </a:extLst>
          </p:cNvPr>
          <p:cNvSpPr txBox="1">
            <a:spLocks noChangeArrowheads="1"/>
          </p:cNvSpPr>
          <p:nvPr/>
        </p:nvSpPr>
        <p:spPr bwMode="auto">
          <a:xfrm>
            <a:off x="107950" y="1700213"/>
            <a:ext cx="205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a:t>化学物質　４０００↑</a:t>
            </a:r>
            <a:endParaRPr lang="en-US" altLang="ja-JP"/>
          </a:p>
          <a:p>
            <a:pPr eaLnBrk="1" hangingPunct="1"/>
            <a:r>
              <a:rPr lang="ja-JP" altLang="en-US"/>
              <a:t>有害物質　　２００↑</a:t>
            </a:r>
            <a:endParaRPr lang="en-US" altLang="ja-JP"/>
          </a:p>
          <a:p>
            <a:pPr eaLnBrk="1" hangingPunct="1"/>
            <a:r>
              <a:rPr lang="ja-JP" altLang="en-US"/>
              <a:t>発がん物質　 ６０</a:t>
            </a:r>
          </a:p>
        </p:txBody>
      </p:sp>
      <p:sp>
        <p:nvSpPr>
          <p:cNvPr id="35845" name="正方形/長方形 5">
            <a:extLst>
              <a:ext uri="{FF2B5EF4-FFF2-40B4-BE49-F238E27FC236}">
                <a16:creationId xmlns:a16="http://schemas.microsoft.com/office/drawing/2014/main" id="{4D686526-C208-D038-0FA9-DC22368E7DB4}"/>
              </a:ext>
            </a:extLst>
          </p:cNvPr>
          <p:cNvSpPr>
            <a:spLocks noChangeArrowheads="1"/>
          </p:cNvSpPr>
          <p:nvPr/>
        </p:nvSpPr>
        <p:spPr bwMode="auto">
          <a:xfrm>
            <a:off x="107950" y="3284538"/>
            <a:ext cx="20161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a:t>タバコには天然の放射性物質ポロニウム（</a:t>
            </a:r>
            <a:r>
              <a:rPr lang="en-US" altLang="ja-JP"/>
              <a:t>Po-210</a:t>
            </a:r>
            <a:r>
              <a:rPr lang="ja-JP" altLang="en-US"/>
              <a:t>）も含まれています。</a:t>
            </a:r>
            <a:r>
              <a:rPr lang="en-US" altLang="ja-JP"/>
              <a:t>1</a:t>
            </a:r>
            <a:r>
              <a:rPr lang="ja-JP" altLang="en-US"/>
              <a:t>日</a:t>
            </a:r>
            <a:r>
              <a:rPr lang="en-US" altLang="ja-JP"/>
              <a:t>30</a:t>
            </a:r>
            <a:r>
              <a:rPr lang="ja-JP" altLang="en-US"/>
              <a:t>本喫煙する人のポロニウムによる放射線被曝量は年間</a:t>
            </a:r>
            <a:r>
              <a:rPr lang="en-US" altLang="ja-JP"/>
              <a:t>80</a:t>
            </a:r>
            <a:r>
              <a:rPr lang="ja-JP" altLang="en-US"/>
              <a:t>ミリシ－ベルトになります。</a:t>
            </a:r>
          </a:p>
        </p:txBody>
      </p:sp>
      <p:sp>
        <p:nvSpPr>
          <p:cNvPr id="3" name="フレーム 2">
            <a:extLst>
              <a:ext uri="{FF2B5EF4-FFF2-40B4-BE49-F238E27FC236}">
                <a16:creationId xmlns:a16="http://schemas.microsoft.com/office/drawing/2014/main" id="{9A7ED248-E915-F481-E245-EF2CDE9DB977}"/>
              </a:ext>
            </a:extLst>
          </p:cNvPr>
          <p:cNvSpPr>
            <a:spLocks/>
          </p:cNvSpPr>
          <p:nvPr/>
        </p:nvSpPr>
        <p:spPr bwMode="auto">
          <a:xfrm>
            <a:off x="0" y="1557338"/>
            <a:ext cx="2124075" cy="1727200"/>
          </a:xfrm>
          <a:custGeom>
            <a:avLst/>
            <a:gdLst>
              <a:gd name="T0" fmla="*/ 0 w 2124075"/>
              <a:gd name="T1" fmla="*/ 0 h 1727200"/>
              <a:gd name="T2" fmla="*/ 2124075 w 2124075"/>
              <a:gd name="T3" fmla="*/ 0 h 1727200"/>
              <a:gd name="T4" fmla="*/ 2124075 w 2124075"/>
              <a:gd name="T5" fmla="*/ 1727200 h 1727200"/>
              <a:gd name="T6" fmla="*/ 0 w 2124075"/>
              <a:gd name="T7" fmla="*/ 1727200 h 1727200"/>
              <a:gd name="T8" fmla="*/ 0 w 2124075"/>
              <a:gd name="T9" fmla="*/ 0 h 1727200"/>
              <a:gd name="T10" fmla="*/ 63596 w 2124075"/>
              <a:gd name="T11" fmla="*/ 63596 h 1727200"/>
              <a:gd name="T12" fmla="*/ 63596 w 2124075"/>
              <a:gd name="T13" fmla="*/ 1663604 h 1727200"/>
              <a:gd name="T14" fmla="*/ 2060479 w 2124075"/>
              <a:gd name="T15" fmla="*/ 1663604 h 1727200"/>
              <a:gd name="T16" fmla="*/ 2060479 w 2124075"/>
              <a:gd name="T17" fmla="*/ 63596 h 1727200"/>
              <a:gd name="T18" fmla="*/ 63596 w 2124075"/>
              <a:gd name="T19" fmla="*/ 63596 h 172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24075" h="1727200">
                <a:moveTo>
                  <a:pt x="0" y="0"/>
                </a:moveTo>
                <a:lnTo>
                  <a:pt x="2124075" y="0"/>
                </a:lnTo>
                <a:lnTo>
                  <a:pt x="2124075" y="1727200"/>
                </a:lnTo>
                <a:lnTo>
                  <a:pt x="0" y="1727200"/>
                </a:lnTo>
                <a:lnTo>
                  <a:pt x="0" y="0"/>
                </a:lnTo>
                <a:close/>
                <a:moveTo>
                  <a:pt x="63596" y="63596"/>
                </a:moveTo>
                <a:lnTo>
                  <a:pt x="63596" y="1663604"/>
                </a:lnTo>
                <a:lnTo>
                  <a:pt x="2060479" y="1663604"/>
                </a:lnTo>
                <a:lnTo>
                  <a:pt x="2060479" y="63596"/>
                </a:lnTo>
                <a:lnTo>
                  <a:pt x="63596" y="63596"/>
                </a:lnTo>
                <a:close/>
              </a:path>
            </a:pathLst>
          </a:custGeom>
          <a:solidFill>
            <a:srgbClr val="FF2D99"/>
          </a:solidFill>
          <a:ln w="9525" cap="flat" cmpd="sng">
            <a:solidFill>
              <a:srgbClr val="FF2D99"/>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sp>
        <p:nvSpPr>
          <p:cNvPr id="9" name="星 5 8">
            <a:extLst>
              <a:ext uri="{FF2B5EF4-FFF2-40B4-BE49-F238E27FC236}">
                <a16:creationId xmlns:a16="http://schemas.microsoft.com/office/drawing/2014/main" id="{C3F29AD9-8E25-F2EC-2294-329A06A926D0}"/>
              </a:ext>
            </a:extLst>
          </p:cNvPr>
          <p:cNvSpPr/>
          <p:nvPr/>
        </p:nvSpPr>
        <p:spPr>
          <a:xfrm>
            <a:off x="107950"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
        <p:nvSpPr>
          <p:cNvPr id="2" name="フレーム 1">
            <a:extLst>
              <a:ext uri="{FF2B5EF4-FFF2-40B4-BE49-F238E27FC236}">
                <a16:creationId xmlns:a16="http://schemas.microsoft.com/office/drawing/2014/main" id="{C72E31DD-627D-1760-866C-4E3A9C37D25B}"/>
              </a:ext>
            </a:extLst>
          </p:cNvPr>
          <p:cNvSpPr/>
          <p:nvPr/>
        </p:nvSpPr>
        <p:spPr>
          <a:xfrm>
            <a:off x="1169988" y="1700213"/>
            <a:ext cx="936625" cy="36036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BAB0D93-FA9B-F61B-D4B5-B9E24AEF8768}"/>
              </a:ext>
            </a:extLst>
          </p:cNvPr>
          <p:cNvSpPr>
            <a:spLocks noGrp="1"/>
          </p:cNvSpPr>
          <p:nvPr>
            <p:ph type="title"/>
          </p:nvPr>
        </p:nvSpPr>
        <p:spPr>
          <a:xfrm>
            <a:off x="1981200" y="473075"/>
            <a:ext cx="5638800" cy="763588"/>
          </a:xfrm>
        </p:spPr>
        <p:txBody>
          <a:bodyPr/>
          <a:lstStyle/>
          <a:p>
            <a:pPr defTabSz="1103313" eaLnBrk="1" hangingPunct="1"/>
            <a:r>
              <a:rPr lang="ja-JP" altLang="en-US" sz="4100" b="1">
                <a:solidFill>
                  <a:schemeClr val="tx1"/>
                </a:solidFill>
                <a:latin typeface="Times New Roman" panose="02020603050405020304" pitchFamily="18" charset="0"/>
              </a:rPr>
              <a:t>タバコの三大有害物質</a:t>
            </a:r>
          </a:p>
        </p:txBody>
      </p:sp>
      <p:grpSp>
        <p:nvGrpSpPr>
          <p:cNvPr id="37890" name="Group 3">
            <a:extLst>
              <a:ext uri="{FF2B5EF4-FFF2-40B4-BE49-F238E27FC236}">
                <a16:creationId xmlns:a16="http://schemas.microsoft.com/office/drawing/2014/main" id="{4C104F4C-4195-D955-CCE4-9D53378D64FD}"/>
              </a:ext>
            </a:extLst>
          </p:cNvPr>
          <p:cNvGrpSpPr>
            <a:grpSpLocks/>
          </p:cNvGrpSpPr>
          <p:nvPr/>
        </p:nvGrpSpPr>
        <p:grpSpPr bwMode="auto">
          <a:xfrm>
            <a:off x="2646363" y="1968500"/>
            <a:ext cx="4567237" cy="4114800"/>
            <a:chOff x="1991" y="2736"/>
            <a:chExt cx="1629" cy="1271"/>
          </a:xfrm>
        </p:grpSpPr>
        <p:sp>
          <p:nvSpPr>
            <p:cNvPr id="37894" name="Freeform 4">
              <a:extLst>
                <a:ext uri="{FF2B5EF4-FFF2-40B4-BE49-F238E27FC236}">
                  <a16:creationId xmlns:a16="http://schemas.microsoft.com/office/drawing/2014/main" id="{A1170FF5-339E-CBAC-DF2D-4E499AFEF94D}"/>
                </a:ext>
              </a:extLst>
            </p:cNvPr>
            <p:cNvSpPr>
              <a:spLocks/>
            </p:cNvSpPr>
            <p:nvPr/>
          </p:nvSpPr>
          <p:spPr bwMode="auto">
            <a:xfrm>
              <a:off x="2357" y="3767"/>
              <a:ext cx="1248" cy="225"/>
            </a:xfrm>
            <a:custGeom>
              <a:avLst/>
              <a:gdLst>
                <a:gd name="T0" fmla="*/ 0 w 1248"/>
                <a:gd name="T1" fmla="*/ 224 h 225"/>
                <a:gd name="T2" fmla="*/ 0 w 1248"/>
                <a:gd name="T3" fmla="*/ 0 h 225"/>
                <a:gd name="T4" fmla="*/ 1247 w 1248"/>
                <a:gd name="T5" fmla="*/ 0 h 225"/>
                <a:gd name="T6" fmla="*/ 1247 w 1248"/>
                <a:gd name="T7" fmla="*/ 224 h 225"/>
                <a:gd name="T8" fmla="*/ 0 w 1248"/>
                <a:gd name="T9" fmla="*/ 224 h 225"/>
                <a:gd name="T10" fmla="*/ 0 60000 65536"/>
                <a:gd name="T11" fmla="*/ 0 60000 65536"/>
                <a:gd name="T12" fmla="*/ 0 60000 65536"/>
                <a:gd name="T13" fmla="*/ 0 60000 65536"/>
                <a:gd name="T14" fmla="*/ 0 60000 65536"/>
                <a:gd name="T15" fmla="*/ 0 w 1248"/>
                <a:gd name="T16" fmla="*/ 0 h 225"/>
                <a:gd name="T17" fmla="*/ 1248 w 1248"/>
                <a:gd name="T18" fmla="*/ 225 h 225"/>
              </a:gdLst>
              <a:ahLst/>
              <a:cxnLst>
                <a:cxn ang="T10">
                  <a:pos x="T0" y="T1"/>
                </a:cxn>
                <a:cxn ang="T11">
                  <a:pos x="T2" y="T3"/>
                </a:cxn>
                <a:cxn ang="T12">
                  <a:pos x="T4" y="T5"/>
                </a:cxn>
                <a:cxn ang="T13">
                  <a:pos x="T6" y="T7"/>
                </a:cxn>
                <a:cxn ang="T14">
                  <a:pos x="T8" y="T9"/>
                </a:cxn>
              </a:cxnLst>
              <a:rect l="T15" t="T16" r="T17" b="T18"/>
              <a:pathLst>
                <a:path w="1248" h="225">
                  <a:moveTo>
                    <a:pt x="0" y="224"/>
                  </a:moveTo>
                  <a:lnTo>
                    <a:pt x="0" y="0"/>
                  </a:lnTo>
                  <a:lnTo>
                    <a:pt x="1247" y="0"/>
                  </a:lnTo>
                  <a:lnTo>
                    <a:pt x="1247" y="224"/>
                  </a:lnTo>
                  <a:lnTo>
                    <a:pt x="0" y="2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895" name="Freeform 5">
              <a:extLst>
                <a:ext uri="{FF2B5EF4-FFF2-40B4-BE49-F238E27FC236}">
                  <a16:creationId xmlns:a16="http://schemas.microsoft.com/office/drawing/2014/main" id="{F18DA701-97E1-6A59-32A5-AB84752DBCEF}"/>
                </a:ext>
              </a:extLst>
            </p:cNvPr>
            <p:cNvSpPr>
              <a:spLocks/>
            </p:cNvSpPr>
            <p:nvPr/>
          </p:nvSpPr>
          <p:spPr bwMode="auto">
            <a:xfrm>
              <a:off x="2342" y="3752"/>
              <a:ext cx="1278" cy="255"/>
            </a:xfrm>
            <a:custGeom>
              <a:avLst/>
              <a:gdLst>
                <a:gd name="T0" fmla="*/ 15 w 1278"/>
                <a:gd name="T1" fmla="*/ 254 h 255"/>
                <a:gd name="T2" fmla="*/ 10 w 1278"/>
                <a:gd name="T3" fmla="*/ 254 h 255"/>
                <a:gd name="T4" fmla="*/ 6 w 1278"/>
                <a:gd name="T5" fmla="*/ 252 h 255"/>
                <a:gd name="T6" fmla="*/ 1 w 1278"/>
                <a:gd name="T7" fmla="*/ 247 h 255"/>
                <a:gd name="T8" fmla="*/ 0 w 1278"/>
                <a:gd name="T9" fmla="*/ 243 h 255"/>
                <a:gd name="T10" fmla="*/ 0 w 1278"/>
                <a:gd name="T11" fmla="*/ 11 h 255"/>
                <a:gd name="T12" fmla="*/ 1 w 1278"/>
                <a:gd name="T13" fmla="*/ 7 h 255"/>
                <a:gd name="T14" fmla="*/ 6 w 1278"/>
                <a:gd name="T15" fmla="*/ 2 h 255"/>
                <a:gd name="T16" fmla="*/ 10 w 1278"/>
                <a:gd name="T17" fmla="*/ 0 h 255"/>
                <a:gd name="T18" fmla="*/ 1266 w 1278"/>
                <a:gd name="T19" fmla="*/ 0 h 255"/>
                <a:gd name="T20" fmla="*/ 1270 w 1278"/>
                <a:gd name="T21" fmla="*/ 2 h 255"/>
                <a:gd name="T22" fmla="*/ 1276 w 1278"/>
                <a:gd name="T23" fmla="*/ 7 h 255"/>
                <a:gd name="T24" fmla="*/ 1277 w 1278"/>
                <a:gd name="T25" fmla="*/ 11 h 255"/>
                <a:gd name="T26" fmla="*/ 1277 w 1278"/>
                <a:gd name="T27" fmla="*/ 243 h 255"/>
                <a:gd name="T28" fmla="*/ 1276 w 1278"/>
                <a:gd name="T29" fmla="*/ 247 h 255"/>
                <a:gd name="T30" fmla="*/ 1270 w 1278"/>
                <a:gd name="T31" fmla="*/ 252 h 255"/>
                <a:gd name="T32" fmla="*/ 1266 w 1278"/>
                <a:gd name="T33" fmla="*/ 254 h 255"/>
                <a:gd name="T34" fmla="*/ 1262 w 1278"/>
                <a:gd name="T35" fmla="*/ 254 h 255"/>
                <a:gd name="T36" fmla="*/ 15 w 1278"/>
                <a:gd name="T37" fmla="*/ 254 h 255"/>
                <a:gd name="T38" fmla="*/ 15 w 1278"/>
                <a:gd name="T39" fmla="*/ 224 h 255"/>
                <a:gd name="T40" fmla="*/ 1262 w 1278"/>
                <a:gd name="T41" fmla="*/ 224 h 255"/>
                <a:gd name="T42" fmla="*/ 1247 w 1278"/>
                <a:gd name="T43" fmla="*/ 239 h 255"/>
                <a:gd name="T44" fmla="*/ 1247 w 1278"/>
                <a:gd name="T45" fmla="*/ 15 h 255"/>
                <a:gd name="T46" fmla="*/ 1262 w 1278"/>
                <a:gd name="T47" fmla="*/ 30 h 255"/>
                <a:gd name="T48" fmla="*/ 15 w 1278"/>
                <a:gd name="T49" fmla="*/ 30 h 255"/>
                <a:gd name="T50" fmla="*/ 30 w 1278"/>
                <a:gd name="T51" fmla="*/ 15 h 255"/>
                <a:gd name="T52" fmla="*/ 30 w 1278"/>
                <a:gd name="T53" fmla="*/ 239 h 255"/>
                <a:gd name="T54" fmla="*/ 15 w 1278"/>
                <a:gd name="T55" fmla="*/ 224 h 255"/>
                <a:gd name="T56" fmla="*/ 15 w 1278"/>
                <a:gd name="T57" fmla="*/ 254 h 2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78"/>
                <a:gd name="T88" fmla="*/ 0 h 255"/>
                <a:gd name="T89" fmla="*/ 1278 w 1278"/>
                <a:gd name="T90" fmla="*/ 255 h 2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78" h="255">
                  <a:moveTo>
                    <a:pt x="15" y="254"/>
                  </a:moveTo>
                  <a:lnTo>
                    <a:pt x="10" y="254"/>
                  </a:lnTo>
                  <a:lnTo>
                    <a:pt x="6" y="252"/>
                  </a:lnTo>
                  <a:lnTo>
                    <a:pt x="1" y="247"/>
                  </a:lnTo>
                  <a:lnTo>
                    <a:pt x="0" y="243"/>
                  </a:lnTo>
                  <a:lnTo>
                    <a:pt x="0" y="11"/>
                  </a:lnTo>
                  <a:lnTo>
                    <a:pt x="1" y="7"/>
                  </a:lnTo>
                  <a:lnTo>
                    <a:pt x="6" y="2"/>
                  </a:lnTo>
                  <a:lnTo>
                    <a:pt x="10" y="0"/>
                  </a:lnTo>
                  <a:lnTo>
                    <a:pt x="1266" y="0"/>
                  </a:lnTo>
                  <a:lnTo>
                    <a:pt x="1270" y="2"/>
                  </a:lnTo>
                  <a:lnTo>
                    <a:pt x="1276" y="7"/>
                  </a:lnTo>
                  <a:lnTo>
                    <a:pt x="1277" y="11"/>
                  </a:lnTo>
                  <a:lnTo>
                    <a:pt x="1277" y="243"/>
                  </a:lnTo>
                  <a:lnTo>
                    <a:pt x="1276" y="247"/>
                  </a:lnTo>
                  <a:lnTo>
                    <a:pt x="1270" y="252"/>
                  </a:lnTo>
                  <a:lnTo>
                    <a:pt x="1266" y="254"/>
                  </a:lnTo>
                  <a:lnTo>
                    <a:pt x="1262" y="254"/>
                  </a:lnTo>
                  <a:lnTo>
                    <a:pt x="15" y="254"/>
                  </a:lnTo>
                  <a:lnTo>
                    <a:pt x="15" y="224"/>
                  </a:lnTo>
                  <a:lnTo>
                    <a:pt x="1262" y="224"/>
                  </a:lnTo>
                  <a:lnTo>
                    <a:pt x="1247" y="239"/>
                  </a:lnTo>
                  <a:lnTo>
                    <a:pt x="1247" y="15"/>
                  </a:lnTo>
                  <a:lnTo>
                    <a:pt x="1262" y="30"/>
                  </a:lnTo>
                  <a:lnTo>
                    <a:pt x="15" y="30"/>
                  </a:lnTo>
                  <a:lnTo>
                    <a:pt x="30" y="15"/>
                  </a:lnTo>
                  <a:lnTo>
                    <a:pt x="30" y="239"/>
                  </a:lnTo>
                  <a:lnTo>
                    <a:pt x="15" y="224"/>
                  </a:lnTo>
                  <a:lnTo>
                    <a:pt x="15" y="254"/>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896" name="Freeform 6">
              <a:extLst>
                <a:ext uri="{FF2B5EF4-FFF2-40B4-BE49-F238E27FC236}">
                  <a16:creationId xmlns:a16="http://schemas.microsoft.com/office/drawing/2014/main" id="{84D8A1B4-DD66-6EF5-C8A2-BA6CFBD46760}"/>
                </a:ext>
              </a:extLst>
            </p:cNvPr>
            <p:cNvSpPr>
              <a:spLocks/>
            </p:cNvSpPr>
            <p:nvPr/>
          </p:nvSpPr>
          <p:spPr bwMode="auto">
            <a:xfrm>
              <a:off x="1991" y="2736"/>
              <a:ext cx="878" cy="975"/>
            </a:xfrm>
            <a:custGeom>
              <a:avLst/>
              <a:gdLst>
                <a:gd name="T0" fmla="*/ 186 w 878"/>
                <a:gd name="T1" fmla="*/ 959 h 975"/>
                <a:gd name="T2" fmla="*/ 179 w 878"/>
                <a:gd name="T3" fmla="*/ 922 h 975"/>
                <a:gd name="T4" fmla="*/ 184 w 878"/>
                <a:gd name="T5" fmla="*/ 861 h 975"/>
                <a:gd name="T6" fmla="*/ 198 w 878"/>
                <a:gd name="T7" fmla="*/ 801 h 975"/>
                <a:gd name="T8" fmla="*/ 220 w 878"/>
                <a:gd name="T9" fmla="*/ 757 h 975"/>
                <a:gd name="T10" fmla="*/ 268 w 878"/>
                <a:gd name="T11" fmla="*/ 713 h 975"/>
                <a:gd name="T12" fmla="*/ 335 w 878"/>
                <a:gd name="T13" fmla="*/ 680 h 975"/>
                <a:gd name="T14" fmla="*/ 413 w 878"/>
                <a:gd name="T15" fmla="*/ 650 h 975"/>
                <a:gd name="T16" fmla="*/ 506 w 878"/>
                <a:gd name="T17" fmla="*/ 617 h 975"/>
                <a:gd name="T18" fmla="*/ 579 w 878"/>
                <a:gd name="T19" fmla="*/ 578 h 975"/>
                <a:gd name="T20" fmla="*/ 637 w 878"/>
                <a:gd name="T21" fmla="*/ 526 h 975"/>
                <a:gd name="T22" fmla="*/ 681 w 878"/>
                <a:gd name="T23" fmla="*/ 461 h 975"/>
                <a:gd name="T24" fmla="*/ 707 w 878"/>
                <a:gd name="T25" fmla="*/ 404 h 975"/>
                <a:gd name="T26" fmla="*/ 722 w 878"/>
                <a:gd name="T27" fmla="*/ 344 h 975"/>
                <a:gd name="T28" fmla="*/ 742 w 878"/>
                <a:gd name="T29" fmla="*/ 214 h 975"/>
                <a:gd name="T30" fmla="*/ 759 w 878"/>
                <a:gd name="T31" fmla="*/ 160 h 975"/>
                <a:gd name="T32" fmla="*/ 789 w 878"/>
                <a:gd name="T33" fmla="*/ 101 h 975"/>
                <a:gd name="T34" fmla="*/ 828 w 878"/>
                <a:gd name="T35" fmla="*/ 46 h 975"/>
                <a:gd name="T36" fmla="*/ 877 w 878"/>
                <a:gd name="T37" fmla="*/ 0 h 975"/>
                <a:gd name="T38" fmla="*/ 814 w 878"/>
                <a:gd name="T39" fmla="*/ 7 h 975"/>
                <a:gd name="T40" fmla="*/ 761 w 878"/>
                <a:gd name="T41" fmla="*/ 16 h 975"/>
                <a:gd name="T42" fmla="*/ 671 w 878"/>
                <a:gd name="T43" fmla="*/ 49 h 975"/>
                <a:gd name="T44" fmla="*/ 605 w 878"/>
                <a:gd name="T45" fmla="*/ 95 h 975"/>
                <a:gd name="T46" fmla="*/ 554 w 878"/>
                <a:gd name="T47" fmla="*/ 165 h 975"/>
                <a:gd name="T48" fmla="*/ 538 w 878"/>
                <a:gd name="T49" fmla="*/ 200 h 975"/>
                <a:gd name="T50" fmla="*/ 532 w 878"/>
                <a:gd name="T51" fmla="*/ 231 h 975"/>
                <a:gd name="T52" fmla="*/ 535 w 878"/>
                <a:gd name="T53" fmla="*/ 280 h 975"/>
                <a:gd name="T54" fmla="*/ 535 w 878"/>
                <a:gd name="T55" fmla="*/ 325 h 975"/>
                <a:gd name="T56" fmla="*/ 527 w 878"/>
                <a:gd name="T57" fmla="*/ 350 h 975"/>
                <a:gd name="T58" fmla="*/ 507 w 878"/>
                <a:gd name="T59" fmla="*/ 377 h 975"/>
                <a:gd name="T60" fmla="*/ 454 w 878"/>
                <a:gd name="T61" fmla="*/ 430 h 975"/>
                <a:gd name="T62" fmla="*/ 394 w 878"/>
                <a:gd name="T63" fmla="*/ 465 h 975"/>
                <a:gd name="T64" fmla="*/ 325 w 878"/>
                <a:gd name="T65" fmla="*/ 486 h 975"/>
                <a:gd name="T66" fmla="*/ 238 w 878"/>
                <a:gd name="T67" fmla="*/ 499 h 975"/>
                <a:gd name="T68" fmla="*/ 195 w 878"/>
                <a:gd name="T69" fmla="*/ 504 h 975"/>
                <a:gd name="T70" fmla="*/ 127 w 878"/>
                <a:gd name="T71" fmla="*/ 520 h 975"/>
                <a:gd name="T72" fmla="*/ 76 w 878"/>
                <a:gd name="T73" fmla="*/ 548 h 975"/>
                <a:gd name="T74" fmla="*/ 38 w 878"/>
                <a:gd name="T75" fmla="*/ 596 h 975"/>
                <a:gd name="T76" fmla="*/ 9 w 878"/>
                <a:gd name="T77" fmla="*/ 643 h 975"/>
                <a:gd name="T78" fmla="*/ 1 w 878"/>
                <a:gd name="T79" fmla="*/ 677 h 975"/>
                <a:gd name="T80" fmla="*/ 2 w 878"/>
                <a:gd name="T81" fmla="*/ 728 h 975"/>
                <a:gd name="T82" fmla="*/ 24 w 878"/>
                <a:gd name="T83" fmla="*/ 794 h 975"/>
                <a:gd name="T84" fmla="*/ 57 w 878"/>
                <a:gd name="T85" fmla="*/ 854 h 975"/>
                <a:gd name="T86" fmla="*/ 91 w 878"/>
                <a:gd name="T87" fmla="*/ 898 h 975"/>
                <a:gd name="T88" fmla="*/ 120 w 878"/>
                <a:gd name="T89" fmla="*/ 922 h 975"/>
                <a:gd name="T90" fmla="*/ 161 w 878"/>
                <a:gd name="T91" fmla="*/ 951 h 975"/>
                <a:gd name="T92" fmla="*/ 194 w 878"/>
                <a:gd name="T93" fmla="*/ 974 h 975"/>
                <a:gd name="T94" fmla="*/ 194 w 878"/>
                <a:gd name="T95" fmla="*/ 974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8"/>
                <a:gd name="T145" fmla="*/ 0 h 975"/>
                <a:gd name="T146" fmla="*/ 878 w 878"/>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8" h="975">
                  <a:moveTo>
                    <a:pt x="194" y="974"/>
                  </a:moveTo>
                  <a:lnTo>
                    <a:pt x="186" y="959"/>
                  </a:lnTo>
                  <a:lnTo>
                    <a:pt x="180" y="941"/>
                  </a:lnTo>
                  <a:lnTo>
                    <a:pt x="179" y="922"/>
                  </a:lnTo>
                  <a:lnTo>
                    <a:pt x="179" y="903"/>
                  </a:lnTo>
                  <a:lnTo>
                    <a:pt x="184" y="861"/>
                  </a:lnTo>
                  <a:lnTo>
                    <a:pt x="194" y="817"/>
                  </a:lnTo>
                  <a:lnTo>
                    <a:pt x="198" y="801"/>
                  </a:lnTo>
                  <a:lnTo>
                    <a:pt x="205" y="785"/>
                  </a:lnTo>
                  <a:lnTo>
                    <a:pt x="220" y="757"/>
                  </a:lnTo>
                  <a:lnTo>
                    <a:pt x="242" y="733"/>
                  </a:lnTo>
                  <a:lnTo>
                    <a:pt x="268" y="713"/>
                  </a:lnTo>
                  <a:lnTo>
                    <a:pt x="299" y="695"/>
                  </a:lnTo>
                  <a:lnTo>
                    <a:pt x="335" y="680"/>
                  </a:lnTo>
                  <a:lnTo>
                    <a:pt x="372" y="665"/>
                  </a:lnTo>
                  <a:lnTo>
                    <a:pt x="413" y="650"/>
                  </a:lnTo>
                  <a:lnTo>
                    <a:pt x="462" y="634"/>
                  </a:lnTo>
                  <a:lnTo>
                    <a:pt x="506" y="617"/>
                  </a:lnTo>
                  <a:lnTo>
                    <a:pt x="545" y="598"/>
                  </a:lnTo>
                  <a:lnTo>
                    <a:pt x="579" y="578"/>
                  </a:lnTo>
                  <a:lnTo>
                    <a:pt x="610" y="552"/>
                  </a:lnTo>
                  <a:lnTo>
                    <a:pt x="637" y="526"/>
                  </a:lnTo>
                  <a:lnTo>
                    <a:pt x="660" y="496"/>
                  </a:lnTo>
                  <a:lnTo>
                    <a:pt x="681" y="461"/>
                  </a:lnTo>
                  <a:lnTo>
                    <a:pt x="696" y="432"/>
                  </a:lnTo>
                  <a:lnTo>
                    <a:pt x="707" y="404"/>
                  </a:lnTo>
                  <a:lnTo>
                    <a:pt x="717" y="374"/>
                  </a:lnTo>
                  <a:lnTo>
                    <a:pt x="722" y="344"/>
                  </a:lnTo>
                  <a:lnTo>
                    <a:pt x="732" y="282"/>
                  </a:lnTo>
                  <a:lnTo>
                    <a:pt x="742" y="214"/>
                  </a:lnTo>
                  <a:lnTo>
                    <a:pt x="750" y="188"/>
                  </a:lnTo>
                  <a:lnTo>
                    <a:pt x="759" y="160"/>
                  </a:lnTo>
                  <a:lnTo>
                    <a:pt x="773" y="129"/>
                  </a:lnTo>
                  <a:lnTo>
                    <a:pt x="789" y="101"/>
                  </a:lnTo>
                  <a:lnTo>
                    <a:pt x="807" y="72"/>
                  </a:lnTo>
                  <a:lnTo>
                    <a:pt x="828" y="46"/>
                  </a:lnTo>
                  <a:lnTo>
                    <a:pt x="851" y="21"/>
                  </a:lnTo>
                  <a:lnTo>
                    <a:pt x="877" y="0"/>
                  </a:lnTo>
                  <a:lnTo>
                    <a:pt x="846" y="3"/>
                  </a:lnTo>
                  <a:lnTo>
                    <a:pt x="814" y="7"/>
                  </a:lnTo>
                  <a:lnTo>
                    <a:pt x="788" y="11"/>
                  </a:lnTo>
                  <a:lnTo>
                    <a:pt x="761" y="16"/>
                  </a:lnTo>
                  <a:lnTo>
                    <a:pt x="713" y="30"/>
                  </a:lnTo>
                  <a:lnTo>
                    <a:pt x="671" y="49"/>
                  </a:lnTo>
                  <a:lnTo>
                    <a:pt x="636" y="69"/>
                  </a:lnTo>
                  <a:lnTo>
                    <a:pt x="605" y="95"/>
                  </a:lnTo>
                  <a:lnTo>
                    <a:pt x="577" y="127"/>
                  </a:lnTo>
                  <a:lnTo>
                    <a:pt x="554" y="165"/>
                  </a:lnTo>
                  <a:lnTo>
                    <a:pt x="545" y="184"/>
                  </a:lnTo>
                  <a:lnTo>
                    <a:pt x="538" y="200"/>
                  </a:lnTo>
                  <a:lnTo>
                    <a:pt x="534" y="216"/>
                  </a:lnTo>
                  <a:lnTo>
                    <a:pt x="532" y="231"/>
                  </a:lnTo>
                  <a:lnTo>
                    <a:pt x="532" y="257"/>
                  </a:lnTo>
                  <a:lnTo>
                    <a:pt x="535" y="280"/>
                  </a:lnTo>
                  <a:lnTo>
                    <a:pt x="538" y="302"/>
                  </a:lnTo>
                  <a:lnTo>
                    <a:pt x="535" y="325"/>
                  </a:lnTo>
                  <a:lnTo>
                    <a:pt x="532" y="337"/>
                  </a:lnTo>
                  <a:lnTo>
                    <a:pt x="527" y="350"/>
                  </a:lnTo>
                  <a:lnTo>
                    <a:pt x="517" y="363"/>
                  </a:lnTo>
                  <a:lnTo>
                    <a:pt x="507" y="377"/>
                  </a:lnTo>
                  <a:lnTo>
                    <a:pt x="480" y="407"/>
                  </a:lnTo>
                  <a:lnTo>
                    <a:pt x="454" y="430"/>
                  </a:lnTo>
                  <a:lnTo>
                    <a:pt x="425" y="449"/>
                  </a:lnTo>
                  <a:lnTo>
                    <a:pt x="394" y="465"/>
                  </a:lnTo>
                  <a:lnTo>
                    <a:pt x="362" y="476"/>
                  </a:lnTo>
                  <a:lnTo>
                    <a:pt x="325" y="486"/>
                  </a:lnTo>
                  <a:lnTo>
                    <a:pt x="284" y="494"/>
                  </a:lnTo>
                  <a:lnTo>
                    <a:pt x="238" y="499"/>
                  </a:lnTo>
                  <a:lnTo>
                    <a:pt x="216" y="502"/>
                  </a:lnTo>
                  <a:lnTo>
                    <a:pt x="195" y="504"/>
                  </a:lnTo>
                  <a:lnTo>
                    <a:pt x="157" y="510"/>
                  </a:lnTo>
                  <a:lnTo>
                    <a:pt x="127" y="520"/>
                  </a:lnTo>
                  <a:lnTo>
                    <a:pt x="100" y="532"/>
                  </a:lnTo>
                  <a:lnTo>
                    <a:pt x="76" y="548"/>
                  </a:lnTo>
                  <a:lnTo>
                    <a:pt x="57" y="569"/>
                  </a:lnTo>
                  <a:lnTo>
                    <a:pt x="38" y="596"/>
                  </a:lnTo>
                  <a:lnTo>
                    <a:pt x="17" y="628"/>
                  </a:lnTo>
                  <a:lnTo>
                    <a:pt x="9" y="643"/>
                  </a:lnTo>
                  <a:lnTo>
                    <a:pt x="4" y="660"/>
                  </a:lnTo>
                  <a:lnTo>
                    <a:pt x="1" y="677"/>
                  </a:lnTo>
                  <a:lnTo>
                    <a:pt x="0" y="694"/>
                  </a:lnTo>
                  <a:lnTo>
                    <a:pt x="2" y="728"/>
                  </a:lnTo>
                  <a:lnTo>
                    <a:pt x="11" y="763"/>
                  </a:lnTo>
                  <a:lnTo>
                    <a:pt x="24" y="794"/>
                  </a:lnTo>
                  <a:lnTo>
                    <a:pt x="41" y="826"/>
                  </a:lnTo>
                  <a:lnTo>
                    <a:pt x="57" y="854"/>
                  </a:lnTo>
                  <a:lnTo>
                    <a:pt x="74" y="879"/>
                  </a:lnTo>
                  <a:lnTo>
                    <a:pt x="91" y="898"/>
                  </a:lnTo>
                  <a:lnTo>
                    <a:pt x="107" y="911"/>
                  </a:lnTo>
                  <a:lnTo>
                    <a:pt x="120" y="922"/>
                  </a:lnTo>
                  <a:lnTo>
                    <a:pt x="134" y="933"/>
                  </a:lnTo>
                  <a:lnTo>
                    <a:pt x="161" y="951"/>
                  </a:lnTo>
                  <a:lnTo>
                    <a:pt x="176" y="961"/>
                  </a:lnTo>
                  <a:lnTo>
                    <a:pt x="194" y="974"/>
                  </a:lnTo>
                  <a:lnTo>
                    <a:pt x="194" y="970"/>
                  </a:lnTo>
                  <a:lnTo>
                    <a:pt x="194" y="974"/>
                  </a:lnTo>
                </a:path>
              </a:pathLst>
            </a:custGeom>
            <a:solidFill>
              <a:srgbClr val="5B99C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897" name="Freeform 7">
              <a:extLst>
                <a:ext uri="{FF2B5EF4-FFF2-40B4-BE49-F238E27FC236}">
                  <a16:creationId xmlns:a16="http://schemas.microsoft.com/office/drawing/2014/main" id="{7530C8E3-5695-AEA6-5A74-25B7C918980A}"/>
                </a:ext>
              </a:extLst>
            </p:cNvPr>
            <p:cNvSpPr>
              <a:spLocks/>
            </p:cNvSpPr>
            <p:nvPr/>
          </p:nvSpPr>
          <p:spPr bwMode="auto">
            <a:xfrm>
              <a:off x="2000" y="2746"/>
              <a:ext cx="854" cy="951"/>
            </a:xfrm>
            <a:custGeom>
              <a:avLst/>
              <a:gdLst>
                <a:gd name="T0" fmla="*/ 479 w 854"/>
                <a:gd name="T1" fmla="*/ 394 h 951"/>
                <a:gd name="T2" fmla="*/ 425 w 854"/>
                <a:gd name="T3" fmla="*/ 438 h 951"/>
                <a:gd name="T4" fmla="*/ 363 w 854"/>
                <a:gd name="T5" fmla="*/ 465 h 951"/>
                <a:gd name="T6" fmla="*/ 288 w 854"/>
                <a:gd name="T7" fmla="*/ 481 h 951"/>
                <a:gd name="T8" fmla="*/ 200 w 854"/>
                <a:gd name="T9" fmla="*/ 493 h 951"/>
                <a:gd name="T10" fmla="*/ 132 w 854"/>
                <a:gd name="T11" fmla="*/ 509 h 951"/>
                <a:gd name="T12" fmla="*/ 81 w 854"/>
                <a:gd name="T13" fmla="*/ 537 h 951"/>
                <a:gd name="T14" fmla="*/ 38 w 854"/>
                <a:gd name="T15" fmla="*/ 582 h 951"/>
                <a:gd name="T16" fmla="*/ 10 w 854"/>
                <a:gd name="T17" fmla="*/ 629 h 951"/>
                <a:gd name="T18" fmla="*/ 0 w 854"/>
                <a:gd name="T19" fmla="*/ 677 h 951"/>
                <a:gd name="T20" fmla="*/ 8 w 854"/>
                <a:gd name="T21" fmla="*/ 744 h 951"/>
                <a:gd name="T22" fmla="*/ 36 w 854"/>
                <a:gd name="T23" fmla="*/ 805 h 951"/>
                <a:gd name="T24" fmla="*/ 68 w 854"/>
                <a:gd name="T25" fmla="*/ 855 h 951"/>
                <a:gd name="T26" fmla="*/ 96 w 854"/>
                <a:gd name="T27" fmla="*/ 891 h 951"/>
                <a:gd name="T28" fmla="*/ 122 w 854"/>
                <a:gd name="T29" fmla="*/ 914 h 951"/>
                <a:gd name="T30" fmla="*/ 162 w 854"/>
                <a:gd name="T31" fmla="*/ 940 h 951"/>
                <a:gd name="T32" fmla="*/ 173 w 854"/>
                <a:gd name="T33" fmla="*/ 934 h 951"/>
                <a:gd name="T34" fmla="*/ 169 w 854"/>
                <a:gd name="T35" fmla="*/ 898 h 951"/>
                <a:gd name="T36" fmla="*/ 179 w 854"/>
                <a:gd name="T37" fmla="*/ 836 h 951"/>
                <a:gd name="T38" fmla="*/ 205 w 854"/>
                <a:gd name="T39" fmla="*/ 761 h 951"/>
                <a:gd name="T40" fmla="*/ 245 w 854"/>
                <a:gd name="T41" fmla="*/ 711 h 951"/>
                <a:gd name="T42" fmla="*/ 304 w 854"/>
                <a:gd name="T43" fmla="*/ 674 h 951"/>
                <a:gd name="T44" fmla="*/ 374 w 854"/>
                <a:gd name="T45" fmla="*/ 646 h 951"/>
                <a:gd name="T46" fmla="*/ 461 w 854"/>
                <a:gd name="T47" fmla="*/ 615 h 951"/>
                <a:gd name="T48" fmla="*/ 540 w 854"/>
                <a:gd name="T49" fmla="*/ 579 h 951"/>
                <a:gd name="T50" fmla="*/ 601 w 854"/>
                <a:gd name="T51" fmla="*/ 534 h 951"/>
                <a:gd name="T52" fmla="*/ 649 w 854"/>
                <a:gd name="T53" fmla="*/ 478 h 951"/>
                <a:gd name="T54" fmla="*/ 683 w 854"/>
                <a:gd name="T55" fmla="*/ 416 h 951"/>
                <a:gd name="T56" fmla="*/ 711 w 854"/>
                <a:gd name="T57" fmla="*/ 326 h 951"/>
                <a:gd name="T58" fmla="*/ 727 w 854"/>
                <a:gd name="T59" fmla="*/ 228 h 951"/>
                <a:gd name="T60" fmla="*/ 739 w 854"/>
                <a:gd name="T61" fmla="*/ 171 h 951"/>
                <a:gd name="T62" fmla="*/ 760 w 854"/>
                <a:gd name="T63" fmla="*/ 118 h 951"/>
                <a:gd name="T64" fmla="*/ 789 w 854"/>
                <a:gd name="T65" fmla="*/ 65 h 951"/>
                <a:gd name="T66" fmla="*/ 830 w 854"/>
                <a:gd name="T67" fmla="*/ 17 h 951"/>
                <a:gd name="T68" fmla="*/ 823 w 854"/>
                <a:gd name="T69" fmla="*/ 2 h 951"/>
                <a:gd name="T70" fmla="*/ 768 w 854"/>
                <a:gd name="T71" fmla="*/ 11 h 951"/>
                <a:gd name="T72" fmla="*/ 697 w 854"/>
                <a:gd name="T73" fmla="*/ 30 h 951"/>
                <a:gd name="T74" fmla="*/ 624 w 854"/>
                <a:gd name="T75" fmla="*/ 69 h 951"/>
                <a:gd name="T76" fmla="*/ 570 w 854"/>
                <a:gd name="T77" fmla="*/ 126 h 951"/>
                <a:gd name="T78" fmla="*/ 538 w 854"/>
                <a:gd name="T79" fmla="*/ 181 h 951"/>
                <a:gd name="T80" fmla="*/ 529 w 854"/>
                <a:gd name="T81" fmla="*/ 212 h 951"/>
                <a:gd name="T82" fmla="*/ 526 w 854"/>
                <a:gd name="T83" fmla="*/ 251 h 951"/>
                <a:gd name="T84" fmla="*/ 531 w 854"/>
                <a:gd name="T85" fmla="*/ 293 h 951"/>
                <a:gd name="T86" fmla="*/ 526 w 854"/>
                <a:gd name="T87" fmla="*/ 326 h 951"/>
                <a:gd name="T88" fmla="*/ 514 w 854"/>
                <a:gd name="T89" fmla="*/ 353 h 951"/>
                <a:gd name="T90" fmla="*/ 503 w 854"/>
                <a:gd name="T91" fmla="*/ 364 h 9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4"/>
                <a:gd name="T139" fmla="*/ 0 h 951"/>
                <a:gd name="T140" fmla="*/ 854 w 854"/>
                <a:gd name="T141" fmla="*/ 951 h 95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4" h="951">
                  <a:moveTo>
                    <a:pt x="503" y="367"/>
                  </a:moveTo>
                  <a:lnTo>
                    <a:pt x="479" y="394"/>
                  </a:lnTo>
                  <a:lnTo>
                    <a:pt x="453" y="417"/>
                  </a:lnTo>
                  <a:lnTo>
                    <a:pt x="425" y="438"/>
                  </a:lnTo>
                  <a:lnTo>
                    <a:pt x="395" y="453"/>
                  </a:lnTo>
                  <a:lnTo>
                    <a:pt x="363" y="465"/>
                  </a:lnTo>
                  <a:lnTo>
                    <a:pt x="327" y="474"/>
                  </a:lnTo>
                  <a:lnTo>
                    <a:pt x="288" y="481"/>
                  </a:lnTo>
                  <a:lnTo>
                    <a:pt x="243" y="488"/>
                  </a:lnTo>
                  <a:lnTo>
                    <a:pt x="200" y="493"/>
                  </a:lnTo>
                  <a:lnTo>
                    <a:pt x="163" y="499"/>
                  </a:lnTo>
                  <a:lnTo>
                    <a:pt x="132" y="509"/>
                  </a:lnTo>
                  <a:lnTo>
                    <a:pt x="104" y="521"/>
                  </a:lnTo>
                  <a:lnTo>
                    <a:pt x="81" y="537"/>
                  </a:lnTo>
                  <a:lnTo>
                    <a:pt x="59" y="557"/>
                  </a:lnTo>
                  <a:lnTo>
                    <a:pt x="38" y="582"/>
                  </a:lnTo>
                  <a:lnTo>
                    <a:pt x="18" y="613"/>
                  </a:lnTo>
                  <a:lnTo>
                    <a:pt x="10" y="629"/>
                  </a:lnTo>
                  <a:lnTo>
                    <a:pt x="4" y="646"/>
                  </a:lnTo>
                  <a:lnTo>
                    <a:pt x="0" y="677"/>
                  </a:lnTo>
                  <a:lnTo>
                    <a:pt x="2" y="710"/>
                  </a:lnTo>
                  <a:lnTo>
                    <a:pt x="8" y="744"/>
                  </a:lnTo>
                  <a:lnTo>
                    <a:pt x="21" y="775"/>
                  </a:lnTo>
                  <a:lnTo>
                    <a:pt x="36" y="805"/>
                  </a:lnTo>
                  <a:lnTo>
                    <a:pt x="52" y="832"/>
                  </a:lnTo>
                  <a:lnTo>
                    <a:pt x="68" y="855"/>
                  </a:lnTo>
                  <a:lnTo>
                    <a:pt x="82" y="876"/>
                  </a:lnTo>
                  <a:lnTo>
                    <a:pt x="96" y="891"/>
                  </a:lnTo>
                  <a:lnTo>
                    <a:pt x="110" y="904"/>
                  </a:lnTo>
                  <a:lnTo>
                    <a:pt x="122" y="914"/>
                  </a:lnTo>
                  <a:lnTo>
                    <a:pt x="148" y="931"/>
                  </a:lnTo>
                  <a:lnTo>
                    <a:pt x="162" y="940"/>
                  </a:lnTo>
                  <a:lnTo>
                    <a:pt x="178" y="950"/>
                  </a:lnTo>
                  <a:lnTo>
                    <a:pt x="173" y="934"/>
                  </a:lnTo>
                  <a:lnTo>
                    <a:pt x="170" y="918"/>
                  </a:lnTo>
                  <a:lnTo>
                    <a:pt x="169" y="898"/>
                  </a:lnTo>
                  <a:lnTo>
                    <a:pt x="171" y="878"/>
                  </a:lnTo>
                  <a:lnTo>
                    <a:pt x="179" y="836"/>
                  </a:lnTo>
                  <a:lnTo>
                    <a:pt x="193" y="793"/>
                  </a:lnTo>
                  <a:lnTo>
                    <a:pt x="205" y="761"/>
                  </a:lnTo>
                  <a:lnTo>
                    <a:pt x="222" y="735"/>
                  </a:lnTo>
                  <a:lnTo>
                    <a:pt x="245" y="711"/>
                  </a:lnTo>
                  <a:lnTo>
                    <a:pt x="273" y="692"/>
                  </a:lnTo>
                  <a:lnTo>
                    <a:pt x="304" y="674"/>
                  </a:lnTo>
                  <a:lnTo>
                    <a:pt x="338" y="659"/>
                  </a:lnTo>
                  <a:lnTo>
                    <a:pt x="374" y="646"/>
                  </a:lnTo>
                  <a:lnTo>
                    <a:pt x="415" y="632"/>
                  </a:lnTo>
                  <a:lnTo>
                    <a:pt x="461" y="615"/>
                  </a:lnTo>
                  <a:lnTo>
                    <a:pt x="503" y="597"/>
                  </a:lnTo>
                  <a:lnTo>
                    <a:pt x="540" y="579"/>
                  </a:lnTo>
                  <a:lnTo>
                    <a:pt x="572" y="557"/>
                  </a:lnTo>
                  <a:lnTo>
                    <a:pt x="601" y="534"/>
                  </a:lnTo>
                  <a:lnTo>
                    <a:pt x="627" y="507"/>
                  </a:lnTo>
                  <a:lnTo>
                    <a:pt x="649" y="478"/>
                  </a:lnTo>
                  <a:lnTo>
                    <a:pt x="670" y="446"/>
                  </a:lnTo>
                  <a:lnTo>
                    <a:pt x="683" y="416"/>
                  </a:lnTo>
                  <a:lnTo>
                    <a:pt x="694" y="386"/>
                  </a:lnTo>
                  <a:lnTo>
                    <a:pt x="711" y="326"/>
                  </a:lnTo>
                  <a:lnTo>
                    <a:pt x="722" y="263"/>
                  </a:lnTo>
                  <a:lnTo>
                    <a:pt x="727" y="228"/>
                  </a:lnTo>
                  <a:lnTo>
                    <a:pt x="733" y="194"/>
                  </a:lnTo>
                  <a:lnTo>
                    <a:pt x="739" y="171"/>
                  </a:lnTo>
                  <a:lnTo>
                    <a:pt x="748" y="145"/>
                  </a:lnTo>
                  <a:lnTo>
                    <a:pt x="760" y="118"/>
                  </a:lnTo>
                  <a:lnTo>
                    <a:pt x="774" y="91"/>
                  </a:lnTo>
                  <a:lnTo>
                    <a:pt x="789" y="65"/>
                  </a:lnTo>
                  <a:lnTo>
                    <a:pt x="808" y="39"/>
                  </a:lnTo>
                  <a:lnTo>
                    <a:pt x="830" y="17"/>
                  </a:lnTo>
                  <a:lnTo>
                    <a:pt x="853" y="0"/>
                  </a:lnTo>
                  <a:lnTo>
                    <a:pt x="823" y="2"/>
                  </a:lnTo>
                  <a:lnTo>
                    <a:pt x="794" y="6"/>
                  </a:lnTo>
                  <a:lnTo>
                    <a:pt x="768" y="11"/>
                  </a:lnTo>
                  <a:lnTo>
                    <a:pt x="743" y="16"/>
                  </a:lnTo>
                  <a:lnTo>
                    <a:pt x="697" y="30"/>
                  </a:lnTo>
                  <a:lnTo>
                    <a:pt x="657" y="48"/>
                  </a:lnTo>
                  <a:lnTo>
                    <a:pt x="624" y="69"/>
                  </a:lnTo>
                  <a:lnTo>
                    <a:pt x="596" y="95"/>
                  </a:lnTo>
                  <a:lnTo>
                    <a:pt x="570" y="126"/>
                  </a:lnTo>
                  <a:lnTo>
                    <a:pt x="548" y="163"/>
                  </a:lnTo>
                  <a:lnTo>
                    <a:pt x="538" y="181"/>
                  </a:lnTo>
                  <a:lnTo>
                    <a:pt x="533" y="197"/>
                  </a:lnTo>
                  <a:lnTo>
                    <a:pt x="529" y="212"/>
                  </a:lnTo>
                  <a:lnTo>
                    <a:pt x="526" y="226"/>
                  </a:lnTo>
                  <a:lnTo>
                    <a:pt x="526" y="251"/>
                  </a:lnTo>
                  <a:lnTo>
                    <a:pt x="529" y="273"/>
                  </a:lnTo>
                  <a:lnTo>
                    <a:pt x="531" y="293"/>
                  </a:lnTo>
                  <a:lnTo>
                    <a:pt x="530" y="315"/>
                  </a:lnTo>
                  <a:lnTo>
                    <a:pt x="526" y="326"/>
                  </a:lnTo>
                  <a:lnTo>
                    <a:pt x="522" y="340"/>
                  </a:lnTo>
                  <a:lnTo>
                    <a:pt x="514" y="353"/>
                  </a:lnTo>
                  <a:lnTo>
                    <a:pt x="503" y="367"/>
                  </a:lnTo>
                  <a:lnTo>
                    <a:pt x="503" y="364"/>
                  </a:lnTo>
                  <a:lnTo>
                    <a:pt x="503" y="367"/>
                  </a:lnTo>
                </a:path>
              </a:pathLst>
            </a:custGeom>
            <a:solidFill>
              <a:srgbClr val="649EC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898" name="Freeform 8">
              <a:extLst>
                <a:ext uri="{FF2B5EF4-FFF2-40B4-BE49-F238E27FC236}">
                  <a16:creationId xmlns:a16="http://schemas.microsoft.com/office/drawing/2014/main" id="{B2701193-E1B0-7C2D-6F70-021900FA2309}"/>
                </a:ext>
              </a:extLst>
            </p:cNvPr>
            <p:cNvSpPr>
              <a:spLocks/>
            </p:cNvSpPr>
            <p:nvPr/>
          </p:nvSpPr>
          <p:spPr bwMode="auto">
            <a:xfrm>
              <a:off x="2010" y="2755"/>
              <a:ext cx="830" cy="933"/>
            </a:xfrm>
            <a:custGeom>
              <a:avLst/>
              <a:gdLst>
                <a:gd name="T0" fmla="*/ 475 w 830"/>
                <a:gd name="T1" fmla="*/ 385 h 933"/>
                <a:gd name="T2" fmla="*/ 423 w 830"/>
                <a:gd name="T3" fmla="*/ 428 h 933"/>
                <a:gd name="T4" fmla="*/ 363 w 830"/>
                <a:gd name="T5" fmla="*/ 457 h 933"/>
                <a:gd name="T6" fmla="*/ 290 w 830"/>
                <a:gd name="T7" fmla="*/ 473 h 933"/>
                <a:gd name="T8" fmla="*/ 206 w 830"/>
                <a:gd name="T9" fmla="*/ 485 h 933"/>
                <a:gd name="T10" fmla="*/ 138 w 830"/>
                <a:gd name="T11" fmla="*/ 502 h 933"/>
                <a:gd name="T12" fmla="*/ 85 w 830"/>
                <a:gd name="T13" fmla="*/ 530 h 933"/>
                <a:gd name="T14" fmla="*/ 41 w 830"/>
                <a:gd name="T15" fmla="*/ 574 h 933"/>
                <a:gd name="T16" fmla="*/ 11 w 830"/>
                <a:gd name="T17" fmla="*/ 619 h 933"/>
                <a:gd name="T18" fmla="*/ 0 w 830"/>
                <a:gd name="T19" fmla="*/ 665 h 933"/>
                <a:gd name="T20" fmla="*/ 5 w 830"/>
                <a:gd name="T21" fmla="*/ 730 h 933"/>
                <a:gd name="T22" fmla="*/ 28 w 830"/>
                <a:gd name="T23" fmla="*/ 789 h 933"/>
                <a:gd name="T24" fmla="*/ 58 w 830"/>
                <a:gd name="T25" fmla="*/ 839 h 933"/>
                <a:gd name="T26" fmla="*/ 85 w 830"/>
                <a:gd name="T27" fmla="*/ 873 h 933"/>
                <a:gd name="T28" fmla="*/ 109 w 830"/>
                <a:gd name="T29" fmla="*/ 896 h 933"/>
                <a:gd name="T30" fmla="*/ 149 w 830"/>
                <a:gd name="T31" fmla="*/ 922 h 933"/>
                <a:gd name="T32" fmla="*/ 159 w 830"/>
                <a:gd name="T33" fmla="*/ 915 h 933"/>
                <a:gd name="T34" fmla="*/ 157 w 830"/>
                <a:gd name="T35" fmla="*/ 877 h 933"/>
                <a:gd name="T36" fmla="*/ 172 w 830"/>
                <a:gd name="T37" fmla="*/ 814 h 933"/>
                <a:gd name="T38" fmla="*/ 206 w 830"/>
                <a:gd name="T39" fmla="*/ 742 h 933"/>
                <a:gd name="T40" fmla="*/ 249 w 830"/>
                <a:gd name="T41" fmla="*/ 692 h 933"/>
                <a:gd name="T42" fmla="*/ 308 w 830"/>
                <a:gd name="T43" fmla="*/ 655 h 933"/>
                <a:gd name="T44" fmla="*/ 376 w 830"/>
                <a:gd name="T45" fmla="*/ 627 h 933"/>
                <a:gd name="T46" fmla="*/ 458 w 830"/>
                <a:gd name="T47" fmla="*/ 596 h 933"/>
                <a:gd name="T48" fmla="*/ 532 w 830"/>
                <a:gd name="T49" fmla="*/ 559 h 933"/>
                <a:gd name="T50" fmla="*/ 592 w 830"/>
                <a:gd name="T51" fmla="*/ 515 h 933"/>
                <a:gd name="T52" fmla="*/ 638 w 830"/>
                <a:gd name="T53" fmla="*/ 461 h 933"/>
                <a:gd name="T54" fmla="*/ 671 w 830"/>
                <a:gd name="T55" fmla="*/ 398 h 933"/>
                <a:gd name="T56" fmla="*/ 697 w 830"/>
                <a:gd name="T57" fmla="*/ 309 h 933"/>
                <a:gd name="T58" fmla="*/ 708 w 830"/>
                <a:gd name="T59" fmla="*/ 246 h 933"/>
                <a:gd name="T60" fmla="*/ 725 w 830"/>
                <a:gd name="T61" fmla="*/ 156 h 933"/>
                <a:gd name="T62" fmla="*/ 744 w 830"/>
                <a:gd name="T63" fmla="*/ 109 h 933"/>
                <a:gd name="T64" fmla="*/ 771 w 830"/>
                <a:gd name="T65" fmla="*/ 60 h 933"/>
                <a:gd name="T66" fmla="*/ 808 w 830"/>
                <a:gd name="T67" fmla="*/ 16 h 933"/>
                <a:gd name="T68" fmla="*/ 773 w 830"/>
                <a:gd name="T69" fmla="*/ 7 h 933"/>
                <a:gd name="T70" fmla="*/ 683 w 830"/>
                <a:gd name="T71" fmla="*/ 31 h 933"/>
                <a:gd name="T72" fmla="*/ 614 w 830"/>
                <a:gd name="T73" fmla="*/ 70 h 933"/>
                <a:gd name="T74" fmla="*/ 561 w 830"/>
                <a:gd name="T75" fmla="*/ 126 h 933"/>
                <a:gd name="T76" fmla="*/ 532 w 830"/>
                <a:gd name="T77" fmla="*/ 179 h 933"/>
                <a:gd name="T78" fmla="*/ 523 w 830"/>
                <a:gd name="T79" fmla="*/ 208 h 933"/>
                <a:gd name="T80" fmla="*/ 520 w 830"/>
                <a:gd name="T81" fmla="*/ 246 h 933"/>
                <a:gd name="T82" fmla="*/ 526 w 830"/>
                <a:gd name="T83" fmla="*/ 287 h 933"/>
                <a:gd name="T84" fmla="*/ 521 w 830"/>
                <a:gd name="T85" fmla="*/ 318 h 933"/>
                <a:gd name="T86" fmla="*/ 509 w 830"/>
                <a:gd name="T87" fmla="*/ 342 h 9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0"/>
                <a:gd name="T133" fmla="*/ 0 h 933"/>
                <a:gd name="T134" fmla="*/ 830 w 830"/>
                <a:gd name="T135" fmla="*/ 933 h 9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0" h="933">
                  <a:moveTo>
                    <a:pt x="498" y="356"/>
                  </a:moveTo>
                  <a:lnTo>
                    <a:pt x="475" y="385"/>
                  </a:lnTo>
                  <a:lnTo>
                    <a:pt x="450" y="408"/>
                  </a:lnTo>
                  <a:lnTo>
                    <a:pt x="423" y="428"/>
                  </a:lnTo>
                  <a:lnTo>
                    <a:pt x="394" y="445"/>
                  </a:lnTo>
                  <a:lnTo>
                    <a:pt x="363" y="457"/>
                  </a:lnTo>
                  <a:lnTo>
                    <a:pt x="328" y="466"/>
                  </a:lnTo>
                  <a:lnTo>
                    <a:pt x="290" y="473"/>
                  </a:lnTo>
                  <a:lnTo>
                    <a:pt x="248" y="480"/>
                  </a:lnTo>
                  <a:lnTo>
                    <a:pt x="206" y="485"/>
                  </a:lnTo>
                  <a:lnTo>
                    <a:pt x="169" y="492"/>
                  </a:lnTo>
                  <a:lnTo>
                    <a:pt x="138" y="502"/>
                  </a:lnTo>
                  <a:lnTo>
                    <a:pt x="109" y="515"/>
                  </a:lnTo>
                  <a:lnTo>
                    <a:pt x="85" y="530"/>
                  </a:lnTo>
                  <a:lnTo>
                    <a:pt x="63" y="549"/>
                  </a:lnTo>
                  <a:lnTo>
                    <a:pt x="41" y="574"/>
                  </a:lnTo>
                  <a:lnTo>
                    <a:pt x="19" y="603"/>
                  </a:lnTo>
                  <a:lnTo>
                    <a:pt x="11" y="619"/>
                  </a:lnTo>
                  <a:lnTo>
                    <a:pt x="5" y="634"/>
                  </a:lnTo>
                  <a:lnTo>
                    <a:pt x="0" y="665"/>
                  </a:lnTo>
                  <a:lnTo>
                    <a:pt x="0" y="696"/>
                  </a:lnTo>
                  <a:lnTo>
                    <a:pt x="5" y="730"/>
                  </a:lnTo>
                  <a:lnTo>
                    <a:pt x="16" y="760"/>
                  </a:lnTo>
                  <a:lnTo>
                    <a:pt x="28" y="789"/>
                  </a:lnTo>
                  <a:lnTo>
                    <a:pt x="43" y="816"/>
                  </a:lnTo>
                  <a:lnTo>
                    <a:pt x="58" y="839"/>
                  </a:lnTo>
                  <a:lnTo>
                    <a:pt x="71" y="858"/>
                  </a:lnTo>
                  <a:lnTo>
                    <a:pt x="85" y="873"/>
                  </a:lnTo>
                  <a:lnTo>
                    <a:pt x="97" y="886"/>
                  </a:lnTo>
                  <a:lnTo>
                    <a:pt x="109" y="896"/>
                  </a:lnTo>
                  <a:lnTo>
                    <a:pt x="135" y="914"/>
                  </a:lnTo>
                  <a:lnTo>
                    <a:pt x="149" y="922"/>
                  </a:lnTo>
                  <a:lnTo>
                    <a:pt x="163" y="932"/>
                  </a:lnTo>
                  <a:lnTo>
                    <a:pt x="159" y="915"/>
                  </a:lnTo>
                  <a:lnTo>
                    <a:pt x="156" y="897"/>
                  </a:lnTo>
                  <a:lnTo>
                    <a:pt x="157" y="877"/>
                  </a:lnTo>
                  <a:lnTo>
                    <a:pt x="160" y="857"/>
                  </a:lnTo>
                  <a:lnTo>
                    <a:pt x="172" y="814"/>
                  </a:lnTo>
                  <a:lnTo>
                    <a:pt x="191" y="773"/>
                  </a:lnTo>
                  <a:lnTo>
                    <a:pt x="206" y="742"/>
                  </a:lnTo>
                  <a:lnTo>
                    <a:pt x="226" y="715"/>
                  </a:lnTo>
                  <a:lnTo>
                    <a:pt x="249" y="692"/>
                  </a:lnTo>
                  <a:lnTo>
                    <a:pt x="278" y="672"/>
                  </a:lnTo>
                  <a:lnTo>
                    <a:pt x="308" y="655"/>
                  </a:lnTo>
                  <a:lnTo>
                    <a:pt x="342" y="640"/>
                  </a:lnTo>
                  <a:lnTo>
                    <a:pt x="376" y="627"/>
                  </a:lnTo>
                  <a:lnTo>
                    <a:pt x="415" y="613"/>
                  </a:lnTo>
                  <a:lnTo>
                    <a:pt x="458" y="596"/>
                  </a:lnTo>
                  <a:lnTo>
                    <a:pt x="497" y="578"/>
                  </a:lnTo>
                  <a:lnTo>
                    <a:pt x="532" y="559"/>
                  </a:lnTo>
                  <a:lnTo>
                    <a:pt x="564" y="538"/>
                  </a:lnTo>
                  <a:lnTo>
                    <a:pt x="592" y="515"/>
                  </a:lnTo>
                  <a:lnTo>
                    <a:pt x="617" y="490"/>
                  </a:lnTo>
                  <a:lnTo>
                    <a:pt x="638" y="461"/>
                  </a:lnTo>
                  <a:lnTo>
                    <a:pt x="657" y="428"/>
                  </a:lnTo>
                  <a:lnTo>
                    <a:pt x="671" y="398"/>
                  </a:lnTo>
                  <a:lnTo>
                    <a:pt x="682" y="370"/>
                  </a:lnTo>
                  <a:lnTo>
                    <a:pt x="697" y="309"/>
                  </a:lnTo>
                  <a:lnTo>
                    <a:pt x="702" y="277"/>
                  </a:lnTo>
                  <a:lnTo>
                    <a:pt x="708" y="246"/>
                  </a:lnTo>
                  <a:lnTo>
                    <a:pt x="720" y="178"/>
                  </a:lnTo>
                  <a:lnTo>
                    <a:pt x="725" y="156"/>
                  </a:lnTo>
                  <a:lnTo>
                    <a:pt x="733" y="132"/>
                  </a:lnTo>
                  <a:lnTo>
                    <a:pt x="744" y="109"/>
                  </a:lnTo>
                  <a:lnTo>
                    <a:pt x="757" y="84"/>
                  </a:lnTo>
                  <a:lnTo>
                    <a:pt x="771" y="60"/>
                  </a:lnTo>
                  <a:lnTo>
                    <a:pt x="788" y="37"/>
                  </a:lnTo>
                  <a:lnTo>
                    <a:pt x="808" y="16"/>
                  </a:lnTo>
                  <a:lnTo>
                    <a:pt x="829" y="0"/>
                  </a:lnTo>
                  <a:lnTo>
                    <a:pt x="773" y="7"/>
                  </a:lnTo>
                  <a:lnTo>
                    <a:pt x="727" y="18"/>
                  </a:lnTo>
                  <a:lnTo>
                    <a:pt x="683" y="31"/>
                  </a:lnTo>
                  <a:lnTo>
                    <a:pt x="646" y="50"/>
                  </a:lnTo>
                  <a:lnTo>
                    <a:pt x="614" y="70"/>
                  </a:lnTo>
                  <a:lnTo>
                    <a:pt x="586" y="96"/>
                  </a:lnTo>
                  <a:lnTo>
                    <a:pt x="561" y="126"/>
                  </a:lnTo>
                  <a:lnTo>
                    <a:pt x="541" y="162"/>
                  </a:lnTo>
                  <a:lnTo>
                    <a:pt x="532" y="179"/>
                  </a:lnTo>
                  <a:lnTo>
                    <a:pt x="526" y="194"/>
                  </a:lnTo>
                  <a:lnTo>
                    <a:pt x="523" y="208"/>
                  </a:lnTo>
                  <a:lnTo>
                    <a:pt x="520" y="222"/>
                  </a:lnTo>
                  <a:lnTo>
                    <a:pt x="520" y="246"/>
                  </a:lnTo>
                  <a:lnTo>
                    <a:pt x="523" y="268"/>
                  </a:lnTo>
                  <a:lnTo>
                    <a:pt x="526" y="287"/>
                  </a:lnTo>
                  <a:lnTo>
                    <a:pt x="524" y="307"/>
                  </a:lnTo>
                  <a:lnTo>
                    <a:pt x="521" y="318"/>
                  </a:lnTo>
                  <a:lnTo>
                    <a:pt x="516" y="330"/>
                  </a:lnTo>
                  <a:lnTo>
                    <a:pt x="509" y="342"/>
                  </a:lnTo>
                  <a:lnTo>
                    <a:pt x="498" y="356"/>
                  </a:lnTo>
                </a:path>
              </a:pathLst>
            </a:custGeom>
            <a:solidFill>
              <a:srgbClr val="6DA4C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899" name="Freeform 9">
              <a:extLst>
                <a:ext uri="{FF2B5EF4-FFF2-40B4-BE49-F238E27FC236}">
                  <a16:creationId xmlns:a16="http://schemas.microsoft.com/office/drawing/2014/main" id="{C46C06A6-A6F7-DE98-175D-DD5B8C8F4C45}"/>
                </a:ext>
              </a:extLst>
            </p:cNvPr>
            <p:cNvSpPr>
              <a:spLocks/>
            </p:cNvSpPr>
            <p:nvPr/>
          </p:nvSpPr>
          <p:spPr bwMode="auto">
            <a:xfrm>
              <a:off x="2018" y="2762"/>
              <a:ext cx="809" cy="914"/>
            </a:xfrm>
            <a:custGeom>
              <a:avLst/>
              <a:gdLst>
                <a:gd name="T0" fmla="*/ 472 w 809"/>
                <a:gd name="T1" fmla="*/ 375 h 914"/>
                <a:gd name="T2" fmla="*/ 424 w 809"/>
                <a:gd name="T3" fmla="*/ 419 h 914"/>
                <a:gd name="T4" fmla="*/ 364 w 809"/>
                <a:gd name="T5" fmla="*/ 447 h 914"/>
                <a:gd name="T6" fmla="*/ 294 w 809"/>
                <a:gd name="T7" fmla="*/ 464 h 914"/>
                <a:gd name="T8" fmla="*/ 212 w 809"/>
                <a:gd name="T9" fmla="*/ 476 h 914"/>
                <a:gd name="T10" fmla="*/ 145 w 809"/>
                <a:gd name="T11" fmla="*/ 494 h 914"/>
                <a:gd name="T12" fmla="*/ 89 w 809"/>
                <a:gd name="T13" fmla="*/ 522 h 914"/>
                <a:gd name="T14" fmla="*/ 44 w 809"/>
                <a:gd name="T15" fmla="*/ 566 h 914"/>
                <a:gd name="T16" fmla="*/ 14 w 809"/>
                <a:gd name="T17" fmla="*/ 609 h 914"/>
                <a:gd name="T18" fmla="*/ 1 w 809"/>
                <a:gd name="T19" fmla="*/ 652 h 914"/>
                <a:gd name="T20" fmla="*/ 4 w 809"/>
                <a:gd name="T21" fmla="*/ 713 h 914"/>
                <a:gd name="T22" fmla="*/ 23 w 809"/>
                <a:gd name="T23" fmla="*/ 771 h 914"/>
                <a:gd name="T24" fmla="*/ 50 w 809"/>
                <a:gd name="T25" fmla="*/ 820 h 914"/>
                <a:gd name="T26" fmla="*/ 77 w 809"/>
                <a:gd name="T27" fmla="*/ 856 h 914"/>
                <a:gd name="T28" fmla="*/ 100 w 809"/>
                <a:gd name="T29" fmla="*/ 878 h 914"/>
                <a:gd name="T30" fmla="*/ 149 w 809"/>
                <a:gd name="T31" fmla="*/ 913 h 914"/>
                <a:gd name="T32" fmla="*/ 145 w 809"/>
                <a:gd name="T33" fmla="*/ 876 h 914"/>
                <a:gd name="T34" fmla="*/ 152 w 809"/>
                <a:gd name="T35" fmla="*/ 834 h 914"/>
                <a:gd name="T36" fmla="*/ 189 w 809"/>
                <a:gd name="T37" fmla="*/ 751 h 914"/>
                <a:gd name="T38" fmla="*/ 229 w 809"/>
                <a:gd name="T39" fmla="*/ 696 h 914"/>
                <a:gd name="T40" fmla="*/ 283 w 809"/>
                <a:gd name="T41" fmla="*/ 654 h 914"/>
                <a:gd name="T42" fmla="*/ 347 w 809"/>
                <a:gd name="T43" fmla="*/ 621 h 914"/>
                <a:gd name="T44" fmla="*/ 460 w 809"/>
                <a:gd name="T45" fmla="*/ 577 h 914"/>
                <a:gd name="T46" fmla="*/ 530 w 809"/>
                <a:gd name="T47" fmla="*/ 543 h 914"/>
                <a:gd name="T48" fmla="*/ 586 w 809"/>
                <a:gd name="T49" fmla="*/ 499 h 914"/>
                <a:gd name="T50" fmla="*/ 630 w 809"/>
                <a:gd name="T51" fmla="*/ 446 h 914"/>
                <a:gd name="T52" fmla="*/ 661 w 809"/>
                <a:gd name="T53" fmla="*/ 385 h 914"/>
                <a:gd name="T54" fmla="*/ 686 w 809"/>
                <a:gd name="T55" fmla="*/ 294 h 914"/>
                <a:gd name="T56" fmla="*/ 712 w 809"/>
                <a:gd name="T57" fmla="*/ 162 h 914"/>
                <a:gd name="T58" fmla="*/ 723 w 809"/>
                <a:gd name="T59" fmla="*/ 120 h 914"/>
                <a:gd name="T60" fmla="*/ 742 w 809"/>
                <a:gd name="T61" fmla="*/ 75 h 914"/>
                <a:gd name="T62" fmla="*/ 771 w 809"/>
                <a:gd name="T63" fmla="*/ 33 h 914"/>
                <a:gd name="T64" fmla="*/ 808 w 809"/>
                <a:gd name="T65" fmla="*/ 0 h 914"/>
                <a:gd name="T66" fmla="*/ 710 w 809"/>
                <a:gd name="T67" fmla="*/ 19 h 914"/>
                <a:gd name="T68" fmla="*/ 634 w 809"/>
                <a:gd name="T69" fmla="*/ 52 h 914"/>
                <a:gd name="T70" fmla="*/ 579 w 809"/>
                <a:gd name="T71" fmla="*/ 97 h 914"/>
                <a:gd name="T72" fmla="*/ 537 w 809"/>
                <a:gd name="T73" fmla="*/ 159 h 914"/>
                <a:gd name="T74" fmla="*/ 523 w 809"/>
                <a:gd name="T75" fmla="*/ 190 h 914"/>
                <a:gd name="T76" fmla="*/ 518 w 809"/>
                <a:gd name="T77" fmla="*/ 216 h 914"/>
                <a:gd name="T78" fmla="*/ 519 w 809"/>
                <a:gd name="T79" fmla="*/ 261 h 914"/>
                <a:gd name="T80" fmla="*/ 519 w 809"/>
                <a:gd name="T81" fmla="*/ 301 h 914"/>
                <a:gd name="T82" fmla="*/ 512 w 809"/>
                <a:gd name="T83" fmla="*/ 324 h 914"/>
                <a:gd name="T84" fmla="*/ 496 w 809"/>
                <a:gd name="T85" fmla="*/ 348 h 914"/>
                <a:gd name="T86" fmla="*/ 496 w 809"/>
                <a:gd name="T87" fmla="*/ 348 h 9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9"/>
                <a:gd name="T133" fmla="*/ 0 h 914"/>
                <a:gd name="T134" fmla="*/ 809 w 809"/>
                <a:gd name="T135" fmla="*/ 914 h 9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9" h="914">
                  <a:moveTo>
                    <a:pt x="496" y="348"/>
                  </a:moveTo>
                  <a:lnTo>
                    <a:pt x="472" y="375"/>
                  </a:lnTo>
                  <a:lnTo>
                    <a:pt x="450" y="399"/>
                  </a:lnTo>
                  <a:lnTo>
                    <a:pt x="424" y="419"/>
                  </a:lnTo>
                  <a:lnTo>
                    <a:pt x="396" y="435"/>
                  </a:lnTo>
                  <a:lnTo>
                    <a:pt x="364" y="447"/>
                  </a:lnTo>
                  <a:lnTo>
                    <a:pt x="331" y="457"/>
                  </a:lnTo>
                  <a:lnTo>
                    <a:pt x="294" y="464"/>
                  </a:lnTo>
                  <a:lnTo>
                    <a:pt x="253" y="469"/>
                  </a:lnTo>
                  <a:lnTo>
                    <a:pt x="212" y="476"/>
                  </a:lnTo>
                  <a:lnTo>
                    <a:pt x="176" y="484"/>
                  </a:lnTo>
                  <a:lnTo>
                    <a:pt x="145" y="494"/>
                  </a:lnTo>
                  <a:lnTo>
                    <a:pt x="115" y="507"/>
                  </a:lnTo>
                  <a:lnTo>
                    <a:pt x="89" y="522"/>
                  </a:lnTo>
                  <a:lnTo>
                    <a:pt x="65" y="541"/>
                  </a:lnTo>
                  <a:lnTo>
                    <a:pt x="44" y="566"/>
                  </a:lnTo>
                  <a:lnTo>
                    <a:pt x="22" y="596"/>
                  </a:lnTo>
                  <a:lnTo>
                    <a:pt x="14" y="609"/>
                  </a:lnTo>
                  <a:lnTo>
                    <a:pt x="8" y="623"/>
                  </a:lnTo>
                  <a:lnTo>
                    <a:pt x="1" y="652"/>
                  </a:lnTo>
                  <a:lnTo>
                    <a:pt x="0" y="682"/>
                  </a:lnTo>
                  <a:lnTo>
                    <a:pt x="4" y="713"/>
                  </a:lnTo>
                  <a:lnTo>
                    <a:pt x="12" y="743"/>
                  </a:lnTo>
                  <a:lnTo>
                    <a:pt x="23" y="771"/>
                  </a:lnTo>
                  <a:lnTo>
                    <a:pt x="37" y="798"/>
                  </a:lnTo>
                  <a:lnTo>
                    <a:pt x="50" y="820"/>
                  </a:lnTo>
                  <a:lnTo>
                    <a:pt x="64" y="839"/>
                  </a:lnTo>
                  <a:lnTo>
                    <a:pt x="77" y="856"/>
                  </a:lnTo>
                  <a:lnTo>
                    <a:pt x="89" y="869"/>
                  </a:lnTo>
                  <a:lnTo>
                    <a:pt x="100" y="878"/>
                  </a:lnTo>
                  <a:lnTo>
                    <a:pt x="123" y="895"/>
                  </a:lnTo>
                  <a:lnTo>
                    <a:pt x="149" y="913"/>
                  </a:lnTo>
                  <a:lnTo>
                    <a:pt x="145" y="895"/>
                  </a:lnTo>
                  <a:lnTo>
                    <a:pt x="145" y="876"/>
                  </a:lnTo>
                  <a:lnTo>
                    <a:pt x="148" y="854"/>
                  </a:lnTo>
                  <a:lnTo>
                    <a:pt x="152" y="834"/>
                  </a:lnTo>
                  <a:lnTo>
                    <a:pt x="167" y="793"/>
                  </a:lnTo>
                  <a:lnTo>
                    <a:pt x="189" y="751"/>
                  </a:lnTo>
                  <a:lnTo>
                    <a:pt x="207" y="722"/>
                  </a:lnTo>
                  <a:lnTo>
                    <a:pt x="229" y="696"/>
                  </a:lnTo>
                  <a:lnTo>
                    <a:pt x="255" y="673"/>
                  </a:lnTo>
                  <a:lnTo>
                    <a:pt x="283" y="654"/>
                  </a:lnTo>
                  <a:lnTo>
                    <a:pt x="313" y="637"/>
                  </a:lnTo>
                  <a:lnTo>
                    <a:pt x="347" y="621"/>
                  </a:lnTo>
                  <a:lnTo>
                    <a:pt x="418" y="592"/>
                  </a:lnTo>
                  <a:lnTo>
                    <a:pt x="460" y="577"/>
                  </a:lnTo>
                  <a:lnTo>
                    <a:pt x="497" y="560"/>
                  </a:lnTo>
                  <a:lnTo>
                    <a:pt x="530" y="543"/>
                  </a:lnTo>
                  <a:lnTo>
                    <a:pt x="560" y="522"/>
                  </a:lnTo>
                  <a:lnTo>
                    <a:pt x="586" y="499"/>
                  </a:lnTo>
                  <a:lnTo>
                    <a:pt x="608" y="475"/>
                  </a:lnTo>
                  <a:lnTo>
                    <a:pt x="630" y="446"/>
                  </a:lnTo>
                  <a:lnTo>
                    <a:pt x="649" y="415"/>
                  </a:lnTo>
                  <a:lnTo>
                    <a:pt x="661" y="385"/>
                  </a:lnTo>
                  <a:lnTo>
                    <a:pt x="671" y="355"/>
                  </a:lnTo>
                  <a:lnTo>
                    <a:pt x="686" y="294"/>
                  </a:lnTo>
                  <a:lnTo>
                    <a:pt x="697" y="230"/>
                  </a:lnTo>
                  <a:lnTo>
                    <a:pt x="712" y="162"/>
                  </a:lnTo>
                  <a:lnTo>
                    <a:pt x="716" y="143"/>
                  </a:lnTo>
                  <a:lnTo>
                    <a:pt x="723" y="120"/>
                  </a:lnTo>
                  <a:lnTo>
                    <a:pt x="732" y="98"/>
                  </a:lnTo>
                  <a:lnTo>
                    <a:pt x="742" y="75"/>
                  </a:lnTo>
                  <a:lnTo>
                    <a:pt x="756" y="54"/>
                  </a:lnTo>
                  <a:lnTo>
                    <a:pt x="771" y="33"/>
                  </a:lnTo>
                  <a:lnTo>
                    <a:pt x="789" y="15"/>
                  </a:lnTo>
                  <a:lnTo>
                    <a:pt x="808" y="0"/>
                  </a:lnTo>
                  <a:lnTo>
                    <a:pt x="756" y="8"/>
                  </a:lnTo>
                  <a:lnTo>
                    <a:pt x="710" y="19"/>
                  </a:lnTo>
                  <a:lnTo>
                    <a:pt x="669" y="33"/>
                  </a:lnTo>
                  <a:lnTo>
                    <a:pt x="634" y="52"/>
                  </a:lnTo>
                  <a:lnTo>
                    <a:pt x="605" y="72"/>
                  </a:lnTo>
                  <a:lnTo>
                    <a:pt x="579" y="97"/>
                  </a:lnTo>
                  <a:lnTo>
                    <a:pt x="556" y="125"/>
                  </a:lnTo>
                  <a:lnTo>
                    <a:pt x="537" y="159"/>
                  </a:lnTo>
                  <a:lnTo>
                    <a:pt x="528" y="175"/>
                  </a:lnTo>
                  <a:lnTo>
                    <a:pt x="523" y="190"/>
                  </a:lnTo>
                  <a:lnTo>
                    <a:pt x="519" y="204"/>
                  </a:lnTo>
                  <a:lnTo>
                    <a:pt x="518" y="216"/>
                  </a:lnTo>
                  <a:lnTo>
                    <a:pt x="518" y="241"/>
                  </a:lnTo>
                  <a:lnTo>
                    <a:pt x="519" y="261"/>
                  </a:lnTo>
                  <a:lnTo>
                    <a:pt x="520" y="280"/>
                  </a:lnTo>
                  <a:lnTo>
                    <a:pt x="519" y="301"/>
                  </a:lnTo>
                  <a:lnTo>
                    <a:pt x="516" y="312"/>
                  </a:lnTo>
                  <a:lnTo>
                    <a:pt x="512" y="324"/>
                  </a:lnTo>
                  <a:lnTo>
                    <a:pt x="505" y="336"/>
                  </a:lnTo>
                  <a:lnTo>
                    <a:pt x="496" y="348"/>
                  </a:lnTo>
                  <a:lnTo>
                    <a:pt x="496" y="345"/>
                  </a:lnTo>
                  <a:lnTo>
                    <a:pt x="496" y="348"/>
                  </a:lnTo>
                </a:path>
              </a:pathLst>
            </a:custGeom>
            <a:solidFill>
              <a:srgbClr val="76A9C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0" name="Freeform 10">
              <a:extLst>
                <a:ext uri="{FF2B5EF4-FFF2-40B4-BE49-F238E27FC236}">
                  <a16:creationId xmlns:a16="http://schemas.microsoft.com/office/drawing/2014/main" id="{E550102E-A948-9AD9-FB42-DC61705ECFFB}"/>
                </a:ext>
              </a:extLst>
            </p:cNvPr>
            <p:cNvSpPr>
              <a:spLocks/>
            </p:cNvSpPr>
            <p:nvPr/>
          </p:nvSpPr>
          <p:spPr bwMode="auto">
            <a:xfrm>
              <a:off x="2025" y="2770"/>
              <a:ext cx="787" cy="893"/>
            </a:xfrm>
            <a:custGeom>
              <a:avLst/>
              <a:gdLst>
                <a:gd name="T0" fmla="*/ 471 w 787"/>
                <a:gd name="T1" fmla="*/ 365 h 893"/>
                <a:gd name="T2" fmla="*/ 424 w 787"/>
                <a:gd name="T3" fmla="*/ 409 h 893"/>
                <a:gd name="T4" fmla="*/ 367 w 787"/>
                <a:gd name="T5" fmla="*/ 438 h 893"/>
                <a:gd name="T6" fmla="*/ 300 w 787"/>
                <a:gd name="T7" fmla="*/ 456 h 893"/>
                <a:gd name="T8" fmla="*/ 220 w 787"/>
                <a:gd name="T9" fmla="*/ 468 h 893"/>
                <a:gd name="T10" fmla="*/ 153 w 787"/>
                <a:gd name="T11" fmla="*/ 486 h 893"/>
                <a:gd name="T12" fmla="*/ 96 w 787"/>
                <a:gd name="T13" fmla="*/ 516 h 893"/>
                <a:gd name="T14" fmla="*/ 48 w 787"/>
                <a:gd name="T15" fmla="*/ 557 h 893"/>
                <a:gd name="T16" fmla="*/ 16 w 787"/>
                <a:gd name="T17" fmla="*/ 597 h 893"/>
                <a:gd name="T18" fmla="*/ 3 w 787"/>
                <a:gd name="T19" fmla="*/ 638 h 893"/>
                <a:gd name="T20" fmla="*/ 3 w 787"/>
                <a:gd name="T21" fmla="*/ 698 h 893"/>
                <a:gd name="T22" fmla="*/ 20 w 787"/>
                <a:gd name="T23" fmla="*/ 754 h 893"/>
                <a:gd name="T24" fmla="*/ 46 w 787"/>
                <a:gd name="T25" fmla="*/ 804 h 893"/>
                <a:gd name="T26" fmla="*/ 70 w 787"/>
                <a:gd name="T27" fmla="*/ 838 h 893"/>
                <a:gd name="T28" fmla="*/ 92 w 787"/>
                <a:gd name="T29" fmla="*/ 861 h 893"/>
                <a:gd name="T30" fmla="*/ 126 w 787"/>
                <a:gd name="T31" fmla="*/ 884 h 893"/>
                <a:gd name="T32" fmla="*/ 137 w 787"/>
                <a:gd name="T33" fmla="*/ 873 h 893"/>
                <a:gd name="T34" fmla="*/ 139 w 787"/>
                <a:gd name="T35" fmla="*/ 833 h 893"/>
                <a:gd name="T36" fmla="*/ 153 w 787"/>
                <a:gd name="T37" fmla="*/ 790 h 893"/>
                <a:gd name="T38" fmla="*/ 176 w 787"/>
                <a:gd name="T39" fmla="*/ 748 h 893"/>
                <a:gd name="T40" fmla="*/ 211 w 787"/>
                <a:gd name="T41" fmla="*/ 701 h 893"/>
                <a:gd name="T42" fmla="*/ 261 w 787"/>
                <a:gd name="T43" fmla="*/ 653 h 893"/>
                <a:gd name="T44" fmla="*/ 321 w 787"/>
                <a:gd name="T45" fmla="*/ 618 h 893"/>
                <a:gd name="T46" fmla="*/ 421 w 787"/>
                <a:gd name="T47" fmla="*/ 573 h 893"/>
                <a:gd name="T48" fmla="*/ 496 w 787"/>
                <a:gd name="T49" fmla="*/ 543 h 893"/>
                <a:gd name="T50" fmla="*/ 554 w 787"/>
                <a:gd name="T51" fmla="*/ 505 h 893"/>
                <a:gd name="T52" fmla="*/ 601 w 787"/>
                <a:gd name="T53" fmla="*/ 457 h 893"/>
                <a:gd name="T54" fmla="*/ 639 w 787"/>
                <a:gd name="T55" fmla="*/ 397 h 893"/>
                <a:gd name="T56" fmla="*/ 661 w 787"/>
                <a:gd name="T57" fmla="*/ 340 h 893"/>
                <a:gd name="T58" fmla="*/ 687 w 787"/>
                <a:gd name="T59" fmla="*/ 213 h 893"/>
                <a:gd name="T60" fmla="*/ 705 w 787"/>
                <a:gd name="T61" fmla="*/ 146 h 893"/>
                <a:gd name="T62" fmla="*/ 713 w 787"/>
                <a:gd name="T63" fmla="*/ 106 h 893"/>
                <a:gd name="T64" fmla="*/ 728 w 787"/>
                <a:gd name="T65" fmla="*/ 67 h 893"/>
                <a:gd name="T66" fmla="*/ 753 w 787"/>
                <a:gd name="T67" fmla="*/ 29 h 893"/>
                <a:gd name="T68" fmla="*/ 786 w 787"/>
                <a:gd name="T69" fmla="*/ 0 h 893"/>
                <a:gd name="T70" fmla="*/ 694 w 787"/>
                <a:gd name="T71" fmla="*/ 21 h 893"/>
                <a:gd name="T72" fmla="*/ 624 w 787"/>
                <a:gd name="T73" fmla="*/ 52 h 893"/>
                <a:gd name="T74" fmla="*/ 572 w 787"/>
                <a:gd name="T75" fmla="*/ 95 h 893"/>
                <a:gd name="T76" fmla="*/ 532 w 787"/>
                <a:gd name="T77" fmla="*/ 157 h 893"/>
                <a:gd name="T78" fmla="*/ 520 w 787"/>
                <a:gd name="T79" fmla="*/ 187 h 893"/>
                <a:gd name="T80" fmla="*/ 513 w 787"/>
                <a:gd name="T81" fmla="*/ 235 h 893"/>
                <a:gd name="T82" fmla="*/ 516 w 787"/>
                <a:gd name="T83" fmla="*/ 274 h 893"/>
                <a:gd name="T84" fmla="*/ 506 w 787"/>
                <a:gd name="T85" fmla="*/ 314 h 893"/>
                <a:gd name="T86" fmla="*/ 491 w 787"/>
                <a:gd name="T87" fmla="*/ 337 h 893"/>
                <a:gd name="T88" fmla="*/ 491 w 787"/>
                <a:gd name="T89" fmla="*/ 337 h 8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7"/>
                <a:gd name="T136" fmla="*/ 0 h 893"/>
                <a:gd name="T137" fmla="*/ 787 w 787"/>
                <a:gd name="T138" fmla="*/ 893 h 8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7" h="893">
                  <a:moveTo>
                    <a:pt x="491" y="337"/>
                  </a:moveTo>
                  <a:lnTo>
                    <a:pt x="471" y="365"/>
                  </a:lnTo>
                  <a:lnTo>
                    <a:pt x="449" y="388"/>
                  </a:lnTo>
                  <a:lnTo>
                    <a:pt x="424" y="409"/>
                  </a:lnTo>
                  <a:lnTo>
                    <a:pt x="397" y="424"/>
                  </a:lnTo>
                  <a:lnTo>
                    <a:pt x="367" y="438"/>
                  </a:lnTo>
                  <a:lnTo>
                    <a:pt x="334" y="448"/>
                  </a:lnTo>
                  <a:lnTo>
                    <a:pt x="300" y="456"/>
                  </a:lnTo>
                  <a:lnTo>
                    <a:pt x="261" y="461"/>
                  </a:lnTo>
                  <a:lnTo>
                    <a:pt x="220" y="468"/>
                  </a:lnTo>
                  <a:lnTo>
                    <a:pt x="186" y="476"/>
                  </a:lnTo>
                  <a:lnTo>
                    <a:pt x="153" y="486"/>
                  </a:lnTo>
                  <a:lnTo>
                    <a:pt x="123" y="499"/>
                  </a:lnTo>
                  <a:lnTo>
                    <a:pt x="96" y="516"/>
                  </a:lnTo>
                  <a:lnTo>
                    <a:pt x="71" y="533"/>
                  </a:lnTo>
                  <a:lnTo>
                    <a:pt x="48" y="557"/>
                  </a:lnTo>
                  <a:lnTo>
                    <a:pt x="24" y="585"/>
                  </a:lnTo>
                  <a:lnTo>
                    <a:pt x="16" y="597"/>
                  </a:lnTo>
                  <a:lnTo>
                    <a:pt x="9" y="611"/>
                  </a:lnTo>
                  <a:lnTo>
                    <a:pt x="3" y="638"/>
                  </a:lnTo>
                  <a:lnTo>
                    <a:pt x="0" y="667"/>
                  </a:lnTo>
                  <a:lnTo>
                    <a:pt x="3" y="698"/>
                  </a:lnTo>
                  <a:lnTo>
                    <a:pt x="11" y="726"/>
                  </a:lnTo>
                  <a:lnTo>
                    <a:pt x="20" y="754"/>
                  </a:lnTo>
                  <a:lnTo>
                    <a:pt x="33" y="781"/>
                  </a:lnTo>
                  <a:lnTo>
                    <a:pt x="46" y="804"/>
                  </a:lnTo>
                  <a:lnTo>
                    <a:pt x="58" y="823"/>
                  </a:lnTo>
                  <a:lnTo>
                    <a:pt x="70" y="838"/>
                  </a:lnTo>
                  <a:lnTo>
                    <a:pt x="81" y="851"/>
                  </a:lnTo>
                  <a:lnTo>
                    <a:pt x="92" y="861"/>
                  </a:lnTo>
                  <a:lnTo>
                    <a:pt x="113" y="877"/>
                  </a:lnTo>
                  <a:lnTo>
                    <a:pt x="126" y="884"/>
                  </a:lnTo>
                  <a:lnTo>
                    <a:pt x="139" y="892"/>
                  </a:lnTo>
                  <a:lnTo>
                    <a:pt x="137" y="873"/>
                  </a:lnTo>
                  <a:lnTo>
                    <a:pt x="135" y="854"/>
                  </a:lnTo>
                  <a:lnTo>
                    <a:pt x="139" y="833"/>
                  </a:lnTo>
                  <a:lnTo>
                    <a:pt x="145" y="812"/>
                  </a:lnTo>
                  <a:lnTo>
                    <a:pt x="153" y="790"/>
                  </a:lnTo>
                  <a:lnTo>
                    <a:pt x="164" y="770"/>
                  </a:lnTo>
                  <a:lnTo>
                    <a:pt x="176" y="748"/>
                  </a:lnTo>
                  <a:lnTo>
                    <a:pt x="191" y="728"/>
                  </a:lnTo>
                  <a:lnTo>
                    <a:pt x="211" y="701"/>
                  </a:lnTo>
                  <a:lnTo>
                    <a:pt x="235" y="676"/>
                  </a:lnTo>
                  <a:lnTo>
                    <a:pt x="261" y="653"/>
                  </a:lnTo>
                  <a:lnTo>
                    <a:pt x="290" y="634"/>
                  </a:lnTo>
                  <a:lnTo>
                    <a:pt x="321" y="618"/>
                  </a:lnTo>
                  <a:lnTo>
                    <a:pt x="353" y="603"/>
                  </a:lnTo>
                  <a:lnTo>
                    <a:pt x="421" y="573"/>
                  </a:lnTo>
                  <a:lnTo>
                    <a:pt x="460" y="558"/>
                  </a:lnTo>
                  <a:lnTo>
                    <a:pt x="496" y="543"/>
                  </a:lnTo>
                  <a:lnTo>
                    <a:pt x="527" y="525"/>
                  </a:lnTo>
                  <a:lnTo>
                    <a:pt x="554" y="505"/>
                  </a:lnTo>
                  <a:lnTo>
                    <a:pt x="580" y="482"/>
                  </a:lnTo>
                  <a:lnTo>
                    <a:pt x="601" y="457"/>
                  </a:lnTo>
                  <a:lnTo>
                    <a:pt x="622" y="430"/>
                  </a:lnTo>
                  <a:lnTo>
                    <a:pt x="639" y="397"/>
                  </a:lnTo>
                  <a:lnTo>
                    <a:pt x="652" y="369"/>
                  </a:lnTo>
                  <a:lnTo>
                    <a:pt x="661" y="340"/>
                  </a:lnTo>
                  <a:lnTo>
                    <a:pt x="675" y="278"/>
                  </a:lnTo>
                  <a:lnTo>
                    <a:pt x="687" y="213"/>
                  </a:lnTo>
                  <a:lnTo>
                    <a:pt x="695" y="180"/>
                  </a:lnTo>
                  <a:lnTo>
                    <a:pt x="705" y="146"/>
                  </a:lnTo>
                  <a:lnTo>
                    <a:pt x="708" y="127"/>
                  </a:lnTo>
                  <a:lnTo>
                    <a:pt x="713" y="106"/>
                  </a:lnTo>
                  <a:lnTo>
                    <a:pt x="721" y="87"/>
                  </a:lnTo>
                  <a:lnTo>
                    <a:pt x="728" y="67"/>
                  </a:lnTo>
                  <a:lnTo>
                    <a:pt x="741" y="48"/>
                  </a:lnTo>
                  <a:lnTo>
                    <a:pt x="753" y="29"/>
                  </a:lnTo>
                  <a:lnTo>
                    <a:pt x="769" y="14"/>
                  </a:lnTo>
                  <a:lnTo>
                    <a:pt x="786" y="0"/>
                  </a:lnTo>
                  <a:lnTo>
                    <a:pt x="737" y="8"/>
                  </a:lnTo>
                  <a:lnTo>
                    <a:pt x="694" y="21"/>
                  </a:lnTo>
                  <a:lnTo>
                    <a:pt x="657" y="34"/>
                  </a:lnTo>
                  <a:lnTo>
                    <a:pt x="624" y="52"/>
                  </a:lnTo>
                  <a:lnTo>
                    <a:pt x="596" y="72"/>
                  </a:lnTo>
                  <a:lnTo>
                    <a:pt x="572" y="95"/>
                  </a:lnTo>
                  <a:lnTo>
                    <a:pt x="550" y="124"/>
                  </a:lnTo>
                  <a:lnTo>
                    <a:pt x="532" y="157"/>
                  </a:lnTo>
                  <a:lnTo>
                    <a:pt x="524" y="173"/>
                  </a:lnTo>
                  <a:lnTo>
                    <a:pt x="520" y="187"/>
                  </a:lnTo>
                  <a:lnTo>
                    <a:pt x="515" y="213"/>
                  </a:lnTo>
                  <a:lnTo>
                    <a:pt x="513" y="235"/>
                  </a:lnTo>
                  <a:lnTo>
                    <a:pt x="515" y="254"/>
                  </a:lnTo>
                  <a:lnTo>
                    <a:pt x="516" y="274"/>
                  </a:lnTo>
                  <a:lnTo>
                    <a:pt x="515" y="293"/>
                  </a:lnTo>
                  <a:lnTo>
                    <a:pt x="506" y="314"/>
                  </a:lnTo>
                  <a:lnTo>
                    <a:pt x="501" y="325"/>
                  </a:lnTo>
                  <a:lnTo>
                    <a:pt x="491" y="337"/>
                  </a:lnTo>
                  <a:lnTo>
                    <a:pt x="496" y="337"/>
                  </a:lnTo>
                  <a:lnTo>
                    <a:pt x="491" y="337"/>
                  </a:lnTo>
                </a:path>
              </a:pathLst>
            </a:custGeom>
            <a:solidFill>
              <a:srgbClr val="7FAFC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1" name="Freeform 11">
              <a:extLst>
                <a:ext uri="{FF2B5EF4-FFF2-40B4-BE49-F238E27FC236}">
                  <a16:creationId xmlns:a16="http://schemas.microsoft.com/office/drawing/2014/main" id="{814358B5-B8D7-FF9D-DBE4-1C89B72306B6}"/>
                </a:ext>
              </a:extLst>
            </p:cNvPr>
            <p:cNvSpPr>
              <a:spLocks/>
            </p:cNvSpPr>
            <p:nvPr/>
          </p:nvSpPr>
          <p:spPr bwMode="auto">
            <a:xfrm>
              <a:off x="2034" y="2781"/>
              <a:ext cx="764" cy="873"/>
            </a:xfrm>
            <a:custGeom>
              <a:avLst/>
              <a:gdLst>
                <a:gd name="T0" fmla="*/ 469 w 764"/>
                <a:gd name="T1" fmla="*/ 354 h 873"/>
                <a:gd name="T2" fmla="*/ 422 w 764"/>
                <a:gd name="T3" fmla="*/ 397 h 873"/>
                <a:gd name="T4" fmla="*/ 366 w 764"/>
                <a:gd name="T5" fmla="*/ 426 h 873"/>
                <a:gd name="T6" fmla="*/ 301 w 764"/>
                <a:gd name="T7" fmla="*/ 445 h 873"/>
                <a:gd name="T8" fmla="*/ 228 w 764"/>
                <a:gd name="T9" fmla="*/ 457 h 873"/>
                <a:gd name="T10" fmla="*/ 159 w 764"/>
                <a:gd name="T11" fmla="*/ 476 h 873"/>
                <a:gd name="T12" fmla="*/ 100 w 764"/>
                <a:gd name="T13" fmla="*/ 505 h 873"/>
                <a:gd name="T14" fmla="*/ 51 w 764"/>
                <a:gd name="T15" fmla="*/ 544 h 873"/>
                <a:gd name="T16" fmla="*/ 11 w 764"/>
                <a:gd name="T17" fmla="*/ 595 h 873"/>
                <a:gd name="T18" fmla="*/ 0 w 764"/>
                <a:gd name="T19" fmla="*/ 650 h 873"/>
                <a:gd name="T20" fmla="*/ 6 w 764"/>
                <a:gd name="T21" fmla="*/ 706 h 873"/>
                <a:gd name="T22" fmla="*/ 25 w 764"/>
                <a:gd name="T23" fmla="*/ 759 h 873"/>
                <a:gd name="T24" fmla="*/ 48 w 764"/>
                <a:gd name="T25" fmla="*/ 801 h 873"/>
                <a:gd name="T26" fmla="*/ 69 w 764"/>
                <a:gd name="T27" fmla="*/ 830 h 873"/>
                <a:gd name="T28" fmla="*/ 102 w 764"/>
                <a:gd name="T29" fmla="*/ 856 h 873"/>
                <a:gd name="T30" fmla="*/ 124 w 764"/>
                <a:gd name="T31" fmla="*/ 852 h 873"/>
                <a:gd name="T32" fmla="*/ 129 w 764"/>
                <a:gd name="T33" fmla="*/ 810 h 873"/>
                <a:gd name="T34" fmla="*/ 145 w 764"/>
                <a:gd name="T35" fmla="*/ 766 h 873"/>
                <a:gd name="T36" fmla="*/ 173 w 764"/>
                <a:gd name="T37" fmla="*/ 725 h 873"/>
                <a:gd name="T38" fmla="*/ 213 w 764"/>
                <a:gd name="T39" fmla="*/ 678 h 873"/>
                <a:gd name="T40" fmla="*/ 266 w 764"/>
                <a:gd name="T41" fmla="*/ 633 h 873"/>
                <a:gd name="T42" fmla="*/ 325 w 764"/>
                <a:gd name="T43" fmla="*/ 596 h 873"/>
                <a:gd name="T44" fmla="*/ 425 w 764"/>
                <a:gd name="T45" fmla="*/ 554 h 873"/>
                <a:gd name="T46" fmla="*/ 493 w 764"/>
                <a:gd name="T47" fmla="*/ 522 h 873"/>
                <a:gd name="T48" fmla="*/ 548 w 764"/>
                <a:gd name="T49" fmla="*/ 483 h 873"/>
                <a:gd name="T50" fmla="*/ 592 w 764"/>
                <a:gd name="T51" fmla="*/ 438 h 873"/>
                <a:gd name="T52" fmla="*/ 628 w 764"/>
                <a:gd name="T53" fmla="*/ 382 h 873"/>
                <a:gd name="T54" fmla="*/ 649 w 764"/>
                <a:gd name="T55" fmla="*/ 322 h 873"/>
                <a:gd name="T56" fmla="*/ 677 w 764"/>
                <a:gd name="T57" fmla="*/ 194 h 873"/>
                <a:gd name="T58" fmla="*/ 696 w 764"/>
                <a:gd name="T59" fmla="*/ 128 h 873"/>
                <a:gd name="T60" fmla="*/ 700 w 764"/>
                <a:gd name="T61" fmla="*/ 94 h 873"/>
                <a:gd name="T62" fmla="*/ 714 w 764"/>
                <a:gd name="T63" fmla="*/ 58 h 873"/>
                <a:gd name="T64" fmla="*/ 736 w 764"/>
                <a:gd name="T65" fmla="*/ 24 h 873"/>
                <a:gd name="T66" fmla="*/ 763 w 764"/>
                <a:gd name="T67" fmla="*/ 0 h 873"/>
                <a:gd name="T68" fmla="*/ 678 w 764"/>
                <a:gd name="T69" fmla="*/ 19 h 873"/>
                <a:gd name="T70" fmla="*/ 611 w 764"/>
                <a:gd name="T71" fmla="*/ 50 h 873"/>
                <a:gd name="T72" fmla="*/ 563 w 764"/>
                <a:gd name="T73" fmla="*/ 95 h 873"/>
                <a:gd name="T74" fmla="*/ 526 w 764"/>
                <a:gd name="T75" fmla="*/ 154 h 873"/>
                <a:gd name="T76" fmla="*/ 514 w 764"/>
                <a:gd name="T77" fmla="*/ 182 h 873"/>
                <a:gd name="T78" fmla="*/ 508 w 764"/>
                <a:gd name="T79" fmla="*/ 227 h 873"/>
                <a:gd name="T80" fmla="*/ 511 w 764"/>
                <a:gd name="T81" fmla="*/ 264 h 873"/>
                <a:gd name="T82" fmla="*/ 503 w 764"/>
                <a:gd name="T83" fmla="*/ 303 h 873"/>
                <a:gd name="T84" fmla="*/ 489 w 764"/>
                <a:gd name="T85" fmla="*/ 326 h 873"/>
                <a:gd name="T86" fmla="*/ 489 w 764"/>
                <a:gd name="T87" fmla="*/ 326 h 8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4"/>
                <a:gd name="T133" fmla="*/ 0 h 873"/>
                <a:gd name="T134" fmla="*/ 764 w 764"/>
                <a:gd name="T135" fmla="*/ 873 h 8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4" h="873">
                  <a:moveTo>
                    <a:pt x="489" y="326"/>
                  </a:moveTo>
                  <a:lnTo>
                    <a:pt x="469" y="354"/>
                  </a:lnTo>
                  <a:lnTo>
                    <a:pt x="446" y="376"/>
                  </a:lnTo>
                  <a:lnTo>
                    <a:pt x="422" y="397"/>
                  </a:lnTo>
                  <a:lnTo>
                    <a:pt x="396" y="413"/>
                  </a:lnTo>
                  <a:lnTo>
                    <a:pt x="366" y="426"/>
                  </a:lnTo>
                  <a:lnTo>
                    <a:pt x="335" y="437"/>
                  </a:lnTo>
                  <a:lnTo>
                    <a:pt x="301" y="445"/>
                  </a:lnTo>
                  <a:lnTo>
                    <a:pt x="266" y="450"/>
                  </a:lnTo>
                  <a:lnTo>
                    <a:pt x="228" y="457"/>
                  </a:lnTo>
                  <a:lnTo>
                    <a:pt x="191" y="467"/>
                  </a:lnTo>
                  <a:lnTo>
                    <a:pt x="159" y="476"/>
                  </a:lnTo>
                  <a:lnTo>
                    <a:pt x="129" y="489"/>
                  </a:lnTo>
                  <a:lnTo>
                    <a:pt x="100" y="505"/>
                  </a:lnTo>
                  <a:lnTo>
                    <a:pt x="74" y="522"/>
                  </a:lnTo>
                  <a:lnTo>
                    <a:pt x="51" y="544"/>
                  </a:lnTo>
                  <a:lnTo>
                    <a:pt x="26" y="570"/>
                  </a:lnTo>
                  <a:lnTo>
                    <a:pt x="11" y="595"/>
                  </a:lnTo>
                  <a:lnTo>
                    <a:pt x="3" y="623"/>
                  </a:lnTo>
                  <a:lnTo>
                    <a:pt x="0" y="650"/>
                  </a:lnTo>
                  <a:lnTo>
                    <a:pt x="0" y="679"/>
                  </a:lnTo>
                  <a:lnTo>
                    <a:pt x="6" y="706"/>
                  </a:lnTo>
                  <a:lnTo>
                    <a:pt x="14" y="735"/>
                  </a:lnTo>
                  <a:lnTo>
                    <a:pt x="25" y="759"/>
                  </a:lnTo>
                  <a:lnTo>
                    <a:pt x="37" y="782"/>
                  </a:lnTo>
                  <a:lnTo>
                    <a:pt x="48" y="801"/>
                  </a:lnTo>
                  <a:lnTo>
                    <a:pt x="59" y="818"/>
                  </a:lnTo>
                  <a:lnTo>
                    <a:pt x="69" y="830"/>
                  </a:lnTo>
                  <a:lnTo>
                    <a:pt x="80" y="839"/>
                  </a:lnTo>
                  <a:lnTo>
                    <a:pt x="102" y="856"/>
                  </a:lnTo>
                  <a:lnTo>
                    <a:pt x="125" y="872"/>
                  </a:lnTo>
                  <a:lnTo>
                    <a:pt x="124" y="852"/>
                  </a:lnTo>
                  <a:lnTo>
                    <a:pt x="125" y="831"/>
                  </a:lnTo>
                  <a:lnTo>
                    <a:pt x="129" y="810"/>
                  </a:lnTo>
                  <a:lnTo>
                    <a:pt x="136" y="788"/>
                  </a:lnTo>
                  <a:lnTo>
                    <a:pt x="145" y="766"/>
                  </a:lnTo>
                  <a:lnTo>
                    <a:pt x="158" y="746"/>
                  </a:lnTo>
                  <a:lnTo>
                    <a:pt x="173" y="725"/>
                  </a:lnTo>
                  <a:lnTo>
                    <a:pt x="190" y="705"/>
                  </a:lnTo>
                  <a:lnTo>
                    <a:pt x="213" y="678"/>
                  </a:lnTo>
                  <a:lnTo>
                    <a:pt x="239" y="654"/>
                  </a:lnTo>
                  <a:lnTo>
                    <a:pt x="266" y="633"/>
                  </a:lnTo>
                  <a:lnTo>
                    <a:pt x="296" y="613"/>
                  </a:lnTo>
                  <a:lnTo>
                    <a:pt x="325" y="596"/>
                  </a:lnTo>
                  <a:lnTo>
                    <a:pt x="358" y="581"/>
                  </a:lnTo>
                  <a:lnTo>
                    <a:pt x="425" y="554"/>
                  </a:lnTo>
                  <a:lnTo>
                    <a:pt x="461" y="539"/>
                  </a:lnTo>
                  <a:lnTo>
                    <a:pt x="493" y="522"/>
                  </a:lnTo>
                  <a:lnTo>
                    <a:pt x="522" y="505"/>
                  </a:lnTo>
                  <a:lnTo>
                    <a:pt x="548" y="483"/>
                  </a:lnTo>
                  <a:lnTo>
                    <a:pt x="571" y="461"/>
                  </a:lnTo>
                  <a:lnTo>
                    <a:pt x="592" y="438"/>
                  </a:lnTo>
                  <a:lnTo>
                    <a:pt x="610" y="411"/>
                  </a:lnTo>
                  <a:lnTo>
                    <a:pt x="628" y="382"/>
                  </a:lnTo>
                  <a:lnTo>
                    <a:pt x="640" y="352"/>
                  </a:lnTo>
                  <a:lnTo>
                    <a:pt x="649" y="322"/>
                  </a:lnTo>
                  <a:lnTo>
                    <a:pt x="663" y="258"/>
                  </a:lnTo>
                  <a:lnTo>
                    <a:pt x="677" y="194"/>
                  </a:lnTo>
                  <a:lnTo>
                    <a:pt x="685" y="161"/>
                  </a:lnTo>
                  <a:lnTo>
                    <a:pt x="696" y="128"/>
                  </a:lnTo>
                  <a:lnTo>
                    <a:pt x="697" y="111"/>
                  </a:lnTo>
                  <a:lnTo>
                    <a:pt x="700" y="94"/>
                  </a:lnTo>
                  <a:lnTo>
                    <a:pt x="706" y="76"/>
                  </a:lnTo>
                  <a:lnTo>
                    <a:pt x="714" y="58"/>
                  </a:lnTo>
                  <a:lnTo>
                    <a:pt x="723" y="39"/>
                  </a:lnTo>
                  <a:lnTo>
                    <a:pt x="736" y="24"/>
                  </a:lnTo>
                  <a:lnTo>
                    <a:pt x="749" y="11"/>
                  </a:lnTo>
                  <a:lnTo>
                    <a:pt x="763" y="0"/>
                  </a:lnTo>
                  <a:lnTo>
                    <a:pt x="717" y="8"/>
                  </a:lnTo>
                  <a:lnTo>
                    <a:pt x="678" y="19"/>
                  </a:lnTo>
                  <a:lnTo>
                    <a:pt x="643" y="34"/>
                  </a:lnTo>
                  <a:lnTo>
                    <a:pt x="611" y="50"/>
                  </a:lnTo>
                  <a:lnTo>
                    <a:pt x="585" y="72"/>
                  </a:lnTo>
                  <a:lnTo>
                    <a:pt x="563" y="95"/>
                  </a:lnTo>
                  <a:lnTo>
                    <a:pt x="543" y="122"/>
                  </a:lnTo>
                  <a:lnTo>
                    <a:pt x="526" y="154"/>
                  </a:lnTo>
                  <a:lnTo>
                    <a:pt x="519" y="170"/>
                  </a:lnTo>
                  <a:lnTo>
                    <a:pt x="514" y="182"/>
                  </a:lnTo>
                  <a:lnTo>
                    <a:pt x="508" y="207"/>
                  </a:lnTo>
                  <a:lnTo>
                    <a:pt x="508" y="227"/>
                  </a:lnTo>
                  <a:lnTo>
                    <a:pt x="510" y="246"/>
                  </a:lnTo>
                  <a:lnTo>
                    <a:pt x="511" y="264"/>
                  </a:lnTo>
                  <a:lnTo>
                    <a:pt x="510" y="284"/>
                  </a:lnTo>
                  <a:lnTo>
                    <a:pt x="503" y="303"/>
                  </a:lnTo>
                  <a:lnTo>
                    <a:pt x="497" y="314"/>
                  </a:lnTo>
                  <a:lnTo>
                    <a:pt x="489" y="326"/>
                  </a:lnTo>
                  <a:lnTo>
                    <a:pt x="492" y="324"/>
                  </a:lnTo>
                  <a:lnTo>
                    <a:pt x="489" y="326"/>
                  </a:lnTo>
                </a:path>
              </a:pathLst>
            </a:custGeom>
            <a:solidFill>
              <a:srgbClr val="88B4D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2" name="Freeform 12">
              <a:extLst>
                <a:ext uri="{FF2B5EF4-FFF2-40B4-BE49-F238E27FC236}">
                  <a16:creationId xmlns:a16="http://schemas.microsoft.com/office/drawing/2014/main" id="{98C3B54A-B746-6AC7-BE34-DFA8EAAEA6F0}"/>
                </a:ext>
              </a:extLst>
            </p:cNvPr>
            <p:cNvSpPr>
              <a:spLocks/>
            </p:cNvSpPr>
            <p:nvPr/>
          </p:nvSpPr>
          <p:spPr bwMode="auto">
            <a:xfrm>
              <a:off x="2043" y="2789"/>
              <a:ext cx="740" cy="855"/>
            </a:xfrm>
            <a:custGeom>
              <a:avLst/>
              <a:gdLst>
                <a:gd name="T0" fmla="*/ 467 w 740"/>
                <a:gd name="T1" fmla="*/ 344 h 855"/>
                <a:gd name="T2" fmla="*/ 423 w 740"/>
                <a:gd name="T3" fmla="*/ 386 h 855"/>
                <a:gd name="T4" fmla="*/ 368 w 740"/>
                <a:gd name="T5" fmla="*/ 416 h 855"/>
                <a:gd name="T6" fmla="*/ 305 w 740"/>
                <a:gd name="T7" fmla="*/ 436 h 855"/>
                <a:gd name="T8" fmla="*/ 232 w 740"/>
                <a:gd name="T9" fmla="*/ 451 h 855"/>
                <a:gd name="T10" fmla="*/ 165 w 740"/>
                <a:gd name="T11" fmla="*/ 469 h 855"/>
                <a:gd name="T12" fmla="*/ 104 w 740"/>
                <a:gd name="T13" fmla="*/ 497 h 855"/>
                <a:gd name="T14" fmla="*/ 50 w 740"/>
                <a:gd name="T15" fmla="*/ 536 h 855"/>
                <a:gd name="T16" fmla="*/ 12 w 740"/>
                <a:gd name="T17" fmla="*/ 584 h 855"/>
                <a:gd name="T18" fmla="*/ 0 w 740"/>
                <a:gd name="T19" fmla="*/ 638 h 855"/>
                <a:gd name="T20" fmla="*/ 2 w 740"/>
                <a:gd name="T21" fmla="*/ 691 h 855"/>
                <a:gd name="T22" fmla="*/ 19 w 740"/>
                <a:gd name="T23" fmla="*/ 743 h 855"/>
                <a:gd name="T24" fmla="*/ 39 w 740"/>
                <a:gd name="T25" fmla="*/ 784 h 855"/>
                <a:gd name="T26" fmla="*/ 58 w 740"/>
                <a:gd name="T27" fmla="*/ 812 h 855"/>
                <a:gd name="T28" fmla="*/ 89 w 740"/>
                <a:gd name="T29" fmla="*/ 839 h 855"/>
                <a:gd name="T30" fmla="*/ 110 w 740"/>
                <a:gd name="T31" fmla="*/ 854 h 855"/>
                <a:gd name="T32" fmla="*/ 113 w 740"/>
                <a:gd name="T33" fmla="*/ 812 h 855"/>
                <a:gd name="T34" fmla="*/ 127 w 740"/>
                <a:gd name="T35" fmla="*/ 767 h 855"/>
                <a:gd name="T36" fmla="*/ 153 w 740"/>
                <a:gd name="T37" fmla="*/ 723 h 855"/>
                <a:gd name="T38" fmla="*/ 215 w 740"/>
                <a:gd name="T39" fmla="*/ 658 h 855"/>
                <a:gd name="T40" fmla="*/ 271 w 740"/>
                <a:gd name="T41" fmla="*/ 612 h 855"/>
                <a:gd name="T42" fmla="*/ 361 w 740"/>
                <a:gd name="T43" fmla="*/ 562 h 855"/>
                <a:gd name="T44" fmla="*/ 457 w 740"/>
                <a:gd name="T45" fmla="*/ 518 h 855"/>
                <a:gd name="T46" fmla="*/ 516 w 740"/>
                <a:gd name="T47" fmla="*/ 486 h 855"/>
                <a:gd name="T48" fmla="*/ 563 w 740"/>
                <a:gd name="T49" fmla="*/ 446 h 855"/>
                <a:gd name="T50" fmla="*/ 599 w 740"/>
                <a:gd name="T51" fmla="*/ 395 h 855"/>
                <a:gd name="T52" fmla="*/ 627 w 740"/>
                <a:gd name="T53" fmla="*/ 336 h 855"/>
                <a:gd name="T54" fmla="*/ 650 w 740"/>
                <a:gd name="T55" fmla="*/ 243 h 855"/>
                <a:gd name="T56" fmla="*/ 675 w 740"/>
                <a:gd name="T57" fmla="*/ 145 h 855"/>
                <a:gd name="T58" fmla="*/ 686 w 740"/>
                <a:gd name="T59" fmla="*/ 97 h 855"/>
                <a:gd name="T60" fmla="*/ 698 w 740"/>
                <a:gd name="T61" fmla="*/ 50 h 855"/>
                <a:gd name="T62" fmla="*/ 716 w 740"/>
                <a:gd name="T63" fmla="*/ 20 h 855"/>
                <a:gd name="T64" fmla="*/ 739 w 740"/>
                <a:gd name="T65" fmla="*/ 0 h 855"/>
                <a:gd name="T66" fmla="*/ 661 w 740"/>
                <a:gd name="T67" fmla="*/ 22 h 855"/>
                <a:gd name="T68" fmla="*/ 599 w 740"/>
                <a:gd name="T69" fmla="*/ 54 h 855"/>
                <a:gd name="T70" fmla="*/ 554 w 740"/>
                <a:gd name="T71" fmla="*/ 97 h 855"/>
                <a:gd name="T72" fmla="*/ 520 w 740"/>
                <a:gd name="T73" fmla="*/ 152 h 855"/>
                <a:gd name="T74" fmla="*/ 509 w 740"/>
                <a:gd name="T75" fmla="*/ 179 h 855"/>
                <a:gd name="T76" fmla="*/ 503 w 740"/>
                <a:gd name="T77" fmla="*/ 222 h 855"/>
                <a:gd name="T78" fmla="*/ 506 w 740"/>
                <a:gd name="T79" fmla="*/ 258 h 855"/>
                <a:gd name="T80" fmla="*/ 498 w 740"/>
                <a:gd name="T81" fmla="*/ 295 h 855"/>
                <a:gd name="T82" fmla="*/ 486 w 740"/>
                <a:gd name="T83" fmla="*/ 316 h 855"/>
                <a:gd name="T84" fmla="*/ 486 w 740"/>
                <a:gd name="T85" fmla="*/ 316 h 8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0"/>
                <a:gd name="T130" fmla="*/ 0 h 855"/>
                <a:gd name="T131" fmla="*/ 740 w 740"/>
                <a:gd name="T132" fmla="*/ 855 h 8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0" h="855">
                  <a:moveTo>
                    <a:pt x="486" y="316"/>
                  </a:moveTo>
                  <a:lnTo>
                    <a:pt x="467" y="344"/>
                  </a:lnTo>
                  <a:lnTo>
                    <a:pt x="446" y="366"/>
                  </a:lnTo>
                  <a:lnTo>
                    <a:pt x="423" y="386"/>
                  </a:lnTo>
                  <a:lnTo>
                    <a:pt x="397" y="403"/>
                  </a:lnTo>
                  <a:lnTo>
                    <a:pt x="368" y="416"/>
                  </a:lnTo>
                  <a:lnTo>
                    <a:pt x="337" y="428"/>
                  </a:lnTo>
                  <a:lnTo>
                    <a:pt x="305" y="436"/>
                  </a:lnTo>
                  <a:lnTo>
                    <a:pt x="271" y="443"/>
                  </a:lnTo>
                  <a:lnTo>
                    <a:pt x="232" y="451"/>
                  </a:lnTo>
                  <a:lnTo>
                    <a:pt x="197" y="460"/>
                  </a:lnTo>
                  <a:lnTo>
                    <a:pt x="165" y="469"/>
                  </a:lnTo>
                  <a:lnTo>
                    <a:pt x="134" y="482"/>
                  </a:lnTo>
                  <a:lnTo>
                    <a:pt x="104" y="497"/>
                  </a:lnTo>
                  <a:lnTo>
                    <a:pt x="76" y="514"/>
                  </a:lnTo>
                  <a:lnTo>
                    <a:pt x="50" y="536"/>
                  </a:lnTo>
                  <a:lnTo>
                    <a:pt x="25" y="560"/>
                  </a:lnTo>
                  <a:lnTo>
                    <a:pt x="12" y="584"/>
                  </a:lnTo>
                  <a:lnTo>
                    <a:pt x="2" y="610"/>
                  </a:lnTo>
                  <a:lnTo>
                    <a:pt x="0" y="638"/>
                  </a:lnTo>
                  <a:lnTo>
                    <a:pt x="0" y="665"/>
                  </a:lnTo>
                  <a:lnTo>
                    <a:pt x="2" y="691"/>
                  </a:lnTo>
                  <a:lnTo>
                    <a:pt x="9" y="718"/>
                  </a:lnTo>
                  <a:lnTo>
                    <a:pt x="19" y="743"/>
                  </a:lnTo>
                  <a:lnTo>
                    <a:pt x="28" y="764"/>
                  </a:lnTo>
                  <a:lnTo>
                    <a:pt x="39" y="784"/>
                  </a:lnTo>
                  <a:lnTo>
                    <a:pt x="49" y="799"/>
                  </a:lnTo>
                  <a:lnTo>
                    <a:pt x="58" y="812"/>
                  </a:lnTo>
                  <a:lnTo>
                    <a:pt x="68" y="823"/>
                  </a:lnTo>
                  <a:lnTo>
                    <a:pt x="89" y="839"/>
                  </a:lnTo>
                  <a:lnTo>
                    <a:pt x="100" y="847"/>
                  </a:lnTo>
                  <a:lnTo>
                    <a:pt x="110" y="854"/>
                  </a:lnTo>
                  <a:lnTo>
                    <a:pt x="110" y="834"/>
                  </a:lnTo>
                  <a:lnTo>
                    <a:pt x="113" y="812"/>
                  </a:lnTo>
                  <a:lnTo>
                    <a:pt x="119" y="789"/>
                  </a:lnTo>
                  <a:lnTo>
                    <a:pt x="127" y="767"/>
                  </a:lnTo>
                  <a:lnTo>
                    <a:pt x="139" y="745"/>
                  </a:lnTo>
                  <a:lnTo>
                    <a:pt x="153" y="723"/>
                  </a:lnTo>
                  <a:lnTo>
                    <a:pt x="171" y="703"/>
                  </a:lnTo>
                  <a:lnTo>
                    <a:pt x="215" y="658"/>
                  </a:lnTo>
                  <a:lnTo>
                    <a:pt x="242" y="635"/>
                  </a:lnTo>
                  <a:lnTo>
                    <a:pt x="271" y="612"/>
                  </a:lnTo>
                  <a:lnTo>
                    <a:pt x="301" y="594"/>
                  </a:lnTo>
                  <a:lnTo>
                    <a:pt x="361" y="562"/>
                  </a:lnTo>
                  <a:lnTo>
                    <a:pt x="424" y="534"/>
                  </a:lnTo>
                  <a:lnTo>
                    <a:pt x="457" y="518"/>
                  </a:lnTo>
                  <a:lnTo>
                    <a:pt x="488" y="503"/>
                  </a:lnTo>
                  <a:lnTo>
                    <a:pt x="516" y="486"/>
                  </a:lnTo>
                  <a:lnTo>
                    <a:pt x="540" y="467"/>
                  </a:lnTo>
                  <a:lnTo>
                    <a:pt x="563" y="446"/>
                  </a:lnTo>
                  <a:lnTo>
                    <a:pt x="582" y="420"/>
                  </a:lnTo>
                  <a:lnTo>
                    <a:pt x="599" y="395"/>
                  </a:lnTo>
                  <a:lnTo>
                    <a:pt x="616" y="364"/>
                  </a:lnTo>
                  <a:lnTo>
                    <a:pt x="627" y="336"/>
                  </a:lnTo>
                  <a:lnTo>
                    <a:pt x="636" y="305"/>
                  </a:lnTo>
                  <a:lnTo>
                    <a:pt x="650" y="243"/>
                  </a:lnTo>
                  <a:lnTo>
                    <a:pt x="665" y="178"/>
                  </a:lnTo>
                  <a:lnTo>
                    <a:pt x="675" y="145"/>
                  </a:lnTo>
                  <a:lnTo>
                    <a:pt x="686" y="112"/>
                  </a:lnTo>
                  <a:lnTo>
                    <a:pt x="686" y="97"/>
                  </a:lnTo>
                  <a:lnTo>
                    <a:pt x="689" y="82"/>
                  </a:lnTo>
                  <a:lnTo>
                    <a:pt x="698" y="50"/>
                  </a:lnTo>
                  <a:lnTo>
                    <a:pt x="706" y="34"/>
                  </a:lnTo>
                  <a:lnTo>
                    <a:pt x="716" y="20"/>
                  </a:lnTo>
                  <a:lnTo>
                    <a:pt x="727" y="10"/>
                  </a:lnTo>
                  <a:lnTo>
                    <a:pt x="739" y="0"/>
                  </a:lnTo>
                  <a:lnTo>
                    <a:pt x="697" y="10"/>
                  </a:lnTo>
                  <a:lnTo>
                    <a:pt x="661" y="22"/>
                  </a:lnTo>
                  <a:lnTo>
                    <a:pt x="628" y="35"/>
                  </a:lnTo>
                  <a:lnTo>
                    <a:pt x="599" y="54"/>
                  </a:lnTo>
                  <a:lnTo>
                    <a:pt x="575" y="73"/>
                  </a:lnTo>
                  <a:lnTo>
                    <a:pt x="554" y="97"/>
                  </a:lnTo>
                  <a:lnTo>
                    <a:pt x="536" y="123"/>
                  </a:lnTo>
                  <a:lnTo>
                    <a:pt x="520" y="152"/>
                  </a:lnTo>
                  <a:lnTo>
                    <a:pt x="513" y="166"/>
                  </a:lnTo>
                  <a:lnTo>
                    <a:pt x="509" y="179"/>
                  </a:lnTo>
                  <a:lnTo>
                    <a:pt x="503" y="201"/>
                  </a:lnTo>
                  <a:lnTo>
                    <a:pt x="503" y="222"/>
                  </a:lnTo>
                  <a:lnTo>
                    <a:pt x="505" y="241"/>
                  </a:lnTo>
                  <a:lnTo>
                    <a:pt x="506" y="258"/>
                  </a:lnTo>
                  <a:lnTo>
                    <a:pt x="505" y="276"/>
                  </a:lnTo>
                  <a:lnTo>
                    <a:pt x="498" y="295"/>
                  </a:lnTo>
                  <a:lnTo>
                    <a:pt x="493" y="305"/>
                  </a:lnTo>
                  <a:lnTo>
                    <a:pt x="486" y="316"/>
                  </a:lnTo>
                  <a:lnTo>
                    <a:pt x="488" y="316"/>
                  </a:lnTo>
                  <a:lnTo>
                    <a:pt x="486" y="316"/>
                  </a:lnTo>
                </a:path>
              </a:pathLst>
            </a:custGeom>
            <a:solidFill>
              <a:srgbClr val="91BAD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3" name="Freeform 13">
              <a:extLst>
                <a:ext uri="{FF2B5EF4-FFF2-40B4-BE49-F238E27FC236}">
                  <a16:creationId xmlns:a16="http://schemas.microsoft.com/office/drawing/2014/main" id="{EDB12036-C2D8-B93B-A565-95C79563D8C6}"/>
                </a:ext>
              </a:extLst>
            </p:cNvPr>
            <p:cNvSpPr>
              <a:spLocks/>
            </p:cNvSpPr>
            <p:nvPr/>
          </p:nvSpPr>
          <p:spPr bwMode="auto">
            <a:xfrm>
              <a:off x="2048" y="2798"/>
              <a:ext cx="721" cy="834"/>
            </a:xfrm>
            <a:custGeom>
              <a:avLst/>
              <a:gdLst>
                <a:gd name="T0" fmla="*/ 468 w 721"/>
                <a:gd name="T1" fmla="*/ 334 h 834"/>
                <a:gd name="T2" fmla="*/ 425 w 721"/>
                <a:gd name="T3" fmla="*/ 377 h 834"/>
                <a:gd name="T4" fmla="*/ 372 w 721"/>
                <a:gd name="T5" fmla="*/ 407 h 834"/>
                <a:gd name="T6" fmla="*/ 312 w 721"/>
                <a:gd name="T7" fmla="*/ 427 h 834"/>
                <a:gd name="T8" fmla="*/ 208 w 721"/>
                <a:gd name="T9" fmla="*/ 452 h 834"/>
                <a:gd name="T10" fmla="*/ 144 w 721"/>
                <a:gd name="T11" fmla="*/ 475 h 834"/>
                <a:gd name="T12" fmla="*/ 84 w 721"/>
                <a:gd name="T13" fmla="*/ 505 h 834"/>
                <a:gd name="T14" fmla="*/ 33 w 721"/>
                <a:gd name="T15" fmla="*/ 549 h 834"/>
                <a:gd name="T16" fmla="*/ 7 w 721"/>
                <a:gd name="T17" fmla="*/ 597 h 834"/>
                <a:gd name="T18" fmla="*/ 0 w 721"/>
                <a:gd name="T19" fmla="*/ 649 h 834"/>
                <a:gd name="T20" fmla="*/ 7 w 721"/>
                <a:gd name="T21" fmla="*/ 702 h 834"/>
                <a:gd name="T22" fmla="*/ 23 w 721"/>
                <a:gd name="T23" fmla="*/ 747 h 834"/>
                <a:gd name="T24" fmla="*/ 44 w 721"/>
                <a:gd name="T25" fmla="*/ 782 h 834"/>
                <a:gd name="T26" fmla="*/ 60 w 721"/>
                <a:gd name="T27" fmla="*/ 806 h 834"/>
                <a:gd name="T28" fmla="*/ 100 w 721"/>
                <a:gd name="T29" fmla="*/ 833 h 834"/>
                <a:gd name="T30" fmla="*/ 104 w 721"/>
                <a:gd name="T31" fmla="*/ 789 h 834"/>
                <a:gd name="T32" fmla="*/ 122 w 721"/>
                <a:gd name="T33" fmla="*/ 745 h 834"/>
                <a:gd name="T34" fmla="*/ 152 w 721"/>
                <a:gd name="T35" fmla="*/ 701 h 834"/>
                <a:gd name="T36" fmla="*/ 192 w 721"/>
                <a:gd name="T37" fmla="*/ 660 h 834"/>
                <a:gd name="T38" fmla="*/ 249 w 721"/>
                <a:gd name="T39" fmla="*/ 614 h 834"/>
                <a:gd name="T40" fmla="*/ 370 w 721"/>
                <a:gd name="T41" fmla="*/ 542 h 834"/>
                <a:gd name="T42" fmla="*/ 462 w 721"/>
                <a:gd name="T43" fmla="*/ 501 h 834"/>
                <a:gd name="T44" fmla="*/ 516 w 721"/>
                <a:gd name="T45" fmla="*/ 467 h 834"/>
                <a:gd name="T46" fmla="*/ 559 w 721"/>
                <a:gd name="T47" fmla="*/ 427 h 834"/>
                <a:gd name="T48" fmla="*/ 593 w 721"/>
                <a:gd name="T49" fmla="*/ 380 h 834"/>
                <a:gd name="T50" fmla="*/ 619 w 721"/>
                <a:gd name="T51" fmla="*/ 321 h 834"/>
                <a:gd name="T52" fmla="*/ 641 w 721"/>
                <a:gd name="T53" fmla="*/ 227 h 834"/>
                <a:gd name="T54" fmla="*/ 667 w 721"/>
                <a:gd name="T55" fmla="*/ 128 h 834"/>
                <a:gd name="T56" fmla="*/ 679 w 721"/>
                <a:gd name="T57" fmla="*/ 83 h 834"/>
                <a:gd name="T58" fmla="*/ 688 w 721"/>
                <a:gd name="T59" fmla="*/ 43 h 834"/>
                <a:gd name="T60" fmla="*/ 711 w 721"/>
                <a:gd name="T61" fmla="*/ 8 h 834"/>
                <a:gd name="T62" fmla="*/ 681 w 721"/>
                <a:gd name="T63" fmla="*/ 10 h 834"/>
                <a:gd name="T64" fmla="*/ 618 w 721"/>
                <a:gd name="T65" fmla="*/ 36 h 834"/>
                <a:gd name="T66" fmla="*/ 568 w 721"/>
                <a:gd name="T67" fmla="*/ 74 h 834"/>
                <a:gd name="T68" fmla="*/ 533 w 721"/>
                <a:gd name="T69" fmla="*/ 121 h 834"/>
                <a:gd name="T70" fmla="*/ 512 w 721"/>
                <a:gd name="T71" fmla="*/ 165 h 834"/>
                <a:gd name="T72" fmla="*/ 503 w 721"/>
                <a:gd name="T73" fmla="*/ 197 h 834"/>
                <a:gd name="T74" fmla="*/ 504 w 721"/>
                <a:gd name="T75" fmla="*/ 251 h 834"/>
                <a:gd name="T76" fmla="*/ 497 w 721"/>
                <a:gd name="T77" fmla="*/ 287 h 834"/>
                <a:gd name="T78" fmla="*/ 486 w 721"/>
                <a:gd name="T79" fmla="*/ 308 h 834"/>
                <a:gd name="T80" fmla="*/ 486 w 721"/>
                <a:gd name="T81" fmla="*/ 308 h 8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21"/>
                <a:gd name="T124" fmla="*/ 0 h 834"/>
                <a:gd name="T125" fmla="*/ 721 w 721"/>
                <a:gd name="T126" fmla="*/ 834 h 8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21" h="834">
                  <a:moveTo>
                    <a:pt x="486" y="308"/>
                  </a:moveTo>
                  <a:lnTo>
                    <a:pt x="468" y="334"/>
                  </a:lnTo>
                  <a:lnTo>
                    <a:pt x="448" y="357"/>
                  </a:lnTo>
                  <a:lnTo>
                    <a:pt x="425" y="377"/>
                  </a:lnTo>
                  <a:lnTo>
                    <a:pt x="400" y="393"/>
                  </a:lnTo>
                  <a:lnTo>
                    <a:pt x="372" y="407"/>
                  </a:lnTo>
                  <a:lnTo>
                    <a:pt x="342" y="419"/>
                  </a:lnTo>
                  <a:lnTo>
                    <a:pt x="312" y="427"/>
                  </a:lnTo>
                  <a:lnTo>
                    <a:pt x="281" y="434"/>
                  </a:lnTo>
                  <a:lnTo>
                    <a:pt x="208" y="452"/>
                  </a:lnTo>
                  <a:lnTo>
                    <a:pt x="175" y="462"/>
                  </a:lnTo>
                  <a:lnTo>
                    <a:pt x="144" y="475"/>
                  </a:lnTo>
                  <a:lnTo>
                    <a:pt x="112" y="489"/>
                  </a:lnTo>
                  <a:lnTo>
                    <a:pt x="84" y="505"/>
                  </a:lnTo>
                  <a:lnTo>
                    <a:pt x="57" y="525"/>
                  </a:lnTo>
                  <a:lnTo>
                    <a:pt x="33" y="549"/>
                  </a:lnTo>
                  <a:lnTo>
                    <a:pt x="18" y="572"/>
                  </a:lnTo>
                  <a:lnTo>
                    <a:pt x="7" y="597"/>
                  </a:lnTo>
                  <a:lnTo>
                    <a:pt x="1" y="622"/>
                  </a:lnTo>
                  <a:lnTo>
                    <a:pt x="0" y="649"/>
                  </a:lnTo>
                  <a:lnTo>
                    <a:pt x="3" y="675"/>
                  </a:lnTo>
                  <a:lnTo>
                    <a:pt x="7" y="702"/>
                  </a:lnTo>
                  <a:lnTo>
                    <a:pt x="15" y="725"/>
                  </a:lnTo>
                  <a:lnTo>
                    <a:pt x="23" y="747"/>
                  </a:lnTo>
                  <a:lnTo>
                    <a:pt x="34" y="765"/>
                  </a:lnTo>
                  <a:lnTo>
                    <a:pt x="44" y="782"/>
                  </a:lnTo>
                  <a:lnTo>
                    <a:pt x="53" y="795"/>
                  </a:lnTo>
                  <a:lnTo>
                    <a:pt x="60" y="806"/>
                  </a:lnTo>
                  <a:lnTo>
                    <a:pt x="80" y="822"/>
                  </a:lnTo>
                  <a:lnTo>
                    <a:pt x="100" y="833"/>
                  </a:lnTo>
                  <a:lnTo>
                    <a:pt x="100" y="811"/>
                  </a:lnTo>
                  <a:lnTo>
                    <a:pt x="104" y="789"/>
                  </a:lnTo>
                  <a:lnTo>
                    <a:pt x="111" y="766"/>
                  </a:lnTo>
                  <a:lnTo>
                    <a:pt x="122" y="745"/>
                  </a:lnTo>
                  <a:lnTo>
                    <a:pt x="134" y="723"/>
                  </a:lnTo>
                  <a:lnTo>
                    <a:pt x="152" y="701"/>
                  </a:lnTo>
                  <a:lnTo>
                    <a:pt x="171" y="680"/>
                  </a:lnTo>
                  <a:lnTo>
                    <a:pt x="192" y="660"/>
                  </a:lnTo>
                  <a:lnTo>
                    <a:pt x="221" y="636"/>
                  </a:lnTo>
                  <a:lnTo>
                    <a:pt x="249" y="614"/>
                  </a:lnTo>
                  <a:lnTo>
                    <a:pt x="308" y="576"/>
                  </a:lnTo>
                  <a:lnTo>
                    <a:pt x="370" y="542"/>
                  </a:lnTo>
                  <a:lnTo>
                    <a:pt x="429" y="514"/>
                  </a:lnTo>
                  <a:lnTo>
                    <a:pt x="462" y="501"/>
                  </a:lnTo>
                  <a:lnTo>
                    <a:pt x="490" y="484"/>
                  </a:lnTo>
                  <a:lnTo>
                    <a:pt x="516" y="467"/>
                  </a:lnTo>
                  <a:lnTo>
                    <a:pt x="539" y="449"/>
                  </a:lnTo>
                  <a:lnTo>
                    <a:pt x="559" y="427"/>
                  </a:lnTo>
                  <a:lnTo>
                    <a:pt x="577" y="406"/>
                  </a:lnTo>
                  <a:lnTo>
                    <a:pt x="593" y="380"/>
                  </a:lnTo>
                  <a:lnTo>
                    <a:pt x="608" y="350"/>
                  </a:lnTo>
                  <a:lnTo>
                    <a:pt x="619" y="321"/>
                  </a:lnTo>
                  <a:lnTo>
                    <a:pt x="627" y="291"/>
                  </a:lnTo>
                  <a:lnTo>
                    <a:pt x="641" y="227"/>
                  </a:lnTo>
                  <a:lnTo>
                    <a:pt x="657" y="161"/>
                  </a:lnTo>
                  <a:lnTo>
                    <a:pt x="667" y="128"/>
                  </a:lnTo>
                  <a:lnTo>
                    <a:pt x="681" y="95"/>
                  </a:lnTo>
                  <a:lnTo>
                    <a:pt x="679" y="83"/>
                  </a:lnTo>
                  <a:lnTo>
                    <a:pt x="681" y="69"/>
                  </a:lnTo>
                  <a:lnTo>
                    <a:pt x="688" y="43"/>
                  </a:lnTo>
                  <a:lnTo>
                    <a:pt x="701" y="18"/>
                  </a:lnTo>
                  <a:lnTo>
                    <a:pt x="711" y="8"/>
                  </a:lnTo>
                  <a:lnTo>
                    <a:pt x="720" y="0"/>
                  </a:lnTo>
                  <a:lnTo>
                    <a:pt x="681" y="10"/>
                  </a:lnTo>
                  <a:lnTo>
                    <a:pt x="648" y="22"/>
                  </a:lnTo>
                  <a:lnTo>
                    <a:pt x="618" y="36"/>
                  </a:lnTo>
                  <a:lnTo>
                    <a:pt x="592" y="54"/>
                  </a:lnTo>
                  <a:lnTo>
                    <a:pt x="568" y="74"/>
                  </a:lnTo>
                  <a:lnTo>
                    <a:pt x="548" y="95"/>
                  </a:lnTo>
                  <a:lnTo>
                    <a:pt x="533" y="121"/>
                  </a:lnTo>
                  <a:lnTo>
                    <a:pt x="518" y="150"/>
                  </a:lnTo>
                  <a:lnTo>
                    <a:pt x="512" y="165"/>
                  </a:lnTo>
                  <a:lnTo>
                    <a:pt x="507" y="177"/>
                  </a:lnTo>
                  <a:lnTo>
                    <a:pt x="503" y="197"/>
                  </a:lnTo>
                  <a:lnTo>
                    <a:pt x="503" y="234"/>
                  </a:lnTo>
                  <a:lnTo>
                    <a:pt x="504" y="251"/>
                  </a:lnTo>
                  <a:lnTo>
                    <a:pt x="503" y="268"/>
                  </a:lnTo>
                  <a:lnTo>
                    <a:pt x="497" y="287"/>
                  </a:lnTo>
                  <a:lnTo>
                    <a:pt x="493" y="297"/>
                  </a:lnTo>
                  <a:lnTo>
                    <a:pt x="486" y="308"/>
                  </a:lnTo>
                  <a:lnTo>
                    <a:pt x="486" y="305"/>
                  </a:lnTo>
                  <a:lnTo>
                    <a:pt x="486" y="308"/>
                  </a:lnTo>
                </a:path>
              </a:pathLst>
            </a:custGeom>
            <a:solidFill>
              <a:srgbClr val="9AC0D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4" name="Freeform 14">
              <a:extLst>
                <a:ext uri="{FF2B5EF4-FFF2-40B4-BE49-F238E27FC236}">
                  <a16:creationId xmlns:a16="http://schemas.microsoft.com/office/drawing/2014/main" id="{FBD7A5BF-3B40-D108-9AD7-456988AF9F7E}"/>
                </a:ext>
              </a:extLst>
            </p:cNvPr>
            <p:cNvSpPr>
              <a:spLocks/>
            </p:cNvSpPr>
            <p:nvPr/>
          </p:nvSpPr>
          <p:spPr bwMode="auto">
            <a:xfrm>
              <a:off x="2055" y="2805"/>
              <a:ext cx="699" cy="815"/>
            </a:xfrm>
            <a:custGeom>
              <a:avLst/>
              <a:gdLst>
                <a:gd name="T0" fmla="*/ 468 w 699"/>
                <a:gd name="T1" fmla="*/ 323 h 815"/>
                <a:gd name="T2" fmla="*/ 426 w 699"/>
                <a:gd name="T3" fmla="*/ 368 h 815"/>
                <a:gd name="T4" fmla="*/ 375 w 699"/>
                <a:gd name="T5" fmla="*/ 399 h 815"/>
                <a:gd name="T6" fmla="*/ 318 w 699"/>
                <a:gd name="T7" fmla="*/ 419 h 815"/>
                <a:gd name="T8" fmla="*/ 216 w 699"/>
                <a:gd name="T9" fmla="*/ 444 h 815"/>
                <a:gd name="T10" fmla="*/ 152 w 699"/>
                <a:gd name="T11" fmla="*/ 467 h 815"/>
                <a:gd name="T12" fmla="*/ 90 w 699"/>
                <a:gd name="T13" fmla="*/ 496 h 815"/>
                <a:gd name="T14" fmla="*/ 37 w 699"/>
                <a:gd name="T15" fmla="*/ 538 h 815"/>
                <a:gd name="T16" fmla="*/ 9 w 699"/>
                <a:gd name="T17" fmla="*/ 584 h 815"/>
                <a:gd name="T18" fmla="*/ 0 w 699"/>
                <a:gd name="T19" fmla="*/ 634 h 815"/>
                <a:gd name="T20" fmla="*/ 4 w 699"/>
                <a:gd name="T21" fmla="*/ 685 h 815"/>
                <a:gd name="T22" fmla="*/ 19 w 699"/>
                <a:gd name="T23" fmla="*/ 727 h 815"/>
                <a:gd name="T24" fmla="*/ 37 w 699"/>
                <a:gd name="T25" fmla="*/ 762 h 815"/>
                <a:gd name="T26" fmla="*/ 53 w 699"/>
                <a:gd name="T27" fmla="*/ 788 h 815"/>
                <a:gd name="T28" fmla="*/ 86 w 699"/>
                <a:gd name="T29" fmla="*/ 814 h 815"/>
                <a:gd name="T30" fmla="*/ 93 w 699"/>
                <a:gd name="T31" fmla="*/ 768 h 815"/>
                <a:gd name="T32" fmla="*/ 115 w 699"/>
                <a:gd name="T33" fmla="*/ 720 h 815"/>
                <a:gd name="T34" fmla="*/ 149 w 699"/>
                <a:gd name="T35" fmla="*/ 678 h 815"/>
                <a:gd name="T36" fmla="*/ 194 w 699"/>
                <a:gd name="T37" fmla="*/ 639 h 815"/>
                <a:gd name="T38" fmla="*/ 256 w 699"/>
                <a:gd name="T39" fmla="*/ 594 h 815"/>
                <a:gd name="T40" fmla="*/ 378 w 699"/>
                <a:gd name="T41" fmla="*/ 524 h 815"/>
                <a:gd name="T42" fmla="*/ 463 w 699"/>
                <a:gd name="T43" fmla="*/ 482 h 815"/>
                <a:gd name="T44" fmla="*/ 513 w 699"/>
                <a:gd name="T45" fmla="*/ 450 h 815"/>
                <a:gd name="T46" fmla="*/ 552 w 699"/>
                <a:gd name="T47" fmla="*/ 410 h 815"/>
                <a:gd name="T48" fmla="*/ 583 w 699"/>
                <a:gd name="T49" fmla="*/ 362 h 815"/>
                <a:gd name="T50" fmla="*/ 608 w 699"/>
                <a:gd name="T51" fmla="*/ 307 h 815"/>
                <a:gd name="T52" fmla="*/ 623 w 699"/>
                <a:gd name="T53" fmla="*/ 243 h 815"/>
                <a:gd name="T54" fmla="*/ 647 w 699"/>
                <a:gd name="T55" fmla="*/ 143 h 815"/>
                <a:gd name="T56" fmla="*/ 674 w 699"/>
                <a:gd name="T57" fmla="*/ 79 h 815"/>
                <a:gd name="T58" fmla="*/ 671 w 699"/>
                <a:gd name="T59" fmla="*/ 57 h 815"/>
                <a:gd name="T60" fmla="*/ 683 w 699"/>
                <a:gd name="T61" fmla="*/ 14 h 815"/>
                <a:gd name="T62" fmla="*/ 698 w 699"/>
                <a:gd name="T63" fmla="*/ 0 h 815"/>
                <a:gd name="T64" fmla="*/ 631 w 699"/>
                <a:gd name="T65" fmla="*/ 24 h 815"/>
                <a:gd name="T66" fmla="*/ 581 w 699"/>
                <a:gd name="T67" fmla="*/ 57 h 815"/>
                <a:gd name="T68" fmla="*/ 541 w 699"/>
                <a:gd name="T69" fmla="*/ 98 h 815"/>
                <a:gd name="T70" fmla="*/ 513 w 699"/>
                <a:gd name="T71" fmla="*/ 150 h 815"/>
                <a:gd name="T72" fmla="*/ 501 w 699"/>
                <a:gd name="T73" fmla="*/ 194 h 815"/>
                <a:gd name="T74" fmla="*/ 501 w 699"/>
                <a:gd name="T75" fmla="*/ 228 h 815"/>
                <a:gd name="T76" fmla="*/ 500 w 699"/>
                <a:gd name="T77" fmla="*/ 260 h 815"/>
                <a:gd name="T78" fmla="*/ 485 w 699"/>
                <a:gd name="T79" fmla="*/ 297 h 8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9"/>
                <a:gd name="T121" fmla="*/ 0 h 815"/>
                <a:gd name="T122" fmla="*/ 699 w 699"/>
                <a:gd name="T123" fmla="*/ 815 h 8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9" h="815">
                  <a:moveTo>
                    <a:pt x="485" y="297"/>
                  </a:moveTo>
                  <a:lnTo>
                    <a:pt x="468" y="323"/>
                  </a:lnTo>
                  <a:lnTo>
                    <a:pt x="449" y="346"/>
                  </a:lnTo>
                  <a:lnTo>
                    <a:pt x="426" y="368"/>
                  </a:lnTo>
                  <a:lnTo>
                    <a:pt x="402" y="384"/>
                  </a:lnTo>
                  <a:lnTo>
                    <a:pt x="375" y="399"/>
                  </a:lnTo>
                  <a:lnTo>
                    <a:pt x="346" y="410"/>
                  </a:lnTo>
                  <a:lnTo>
                    <a:pt x="318" y="419"/>
                  </a:lnTo>
                  <a:lnTo>
                    <a:pt x="287" y="426"/>
                  </a:lnTo>
                  <a:lnTo>
                    <a:pt x="216" y="444"/>
                  </a:lnTo>
                  <a:lnTo>
                    <a:pt x="182" y="454"/>
                  </a:lnTo>
                  <a:lnTo>
                    <a:pt x="152" y="467"/>
                  </a:lnTo>
                  <a:lnTo>
                    <a:pt x="120" y="479"/>
                  </a:lnTo>
                  <a:lnTo>
                    <a:pt x="90" y="496"/>
                  </a:lnTo>
                  <a:lnTo>
                    <a:pt x="62" y="515"/>
                  </a:lnTo>
                  <a:lnTo>
                    <a:pt x="37" y="538"/>
                  </a:lnTo>
                  <a:lnTo>
                    <a:pt x="20" y="561"/>
                  </a:lnTo>
                  <a:lnTo>
                    <a:pt x="9" y="584"/>
                  </a:lnTo>
                  <a:lnTo>
                    <a:pt x="3" y="609"/>
                  </a:lnTo>
                  <a:lnTo>
                    <a:pt x="0" y="634"/>
                  </a:lnTo>
                  <a:lnTo>
                    <a:pt x="1" y="659"/>
                  </a:lnTo>
                  <a:lnTo>
                    <a:pt x="4" y="685"/>
                  </a:lnTo>
                  <a:lnTo>
                    <a:pt x="11" y="706"/>
                  </a:lnTo>
                  <a:lnTo>
                    <a:pt x="19" y="727"/>
                  </a:lnTo>
                  <a:lnTo>
                    <a:pt x="27" y="746"/>
                  </a:lnTo>
                  <a:lnTo>
                    <a:pt x="37" y="762"/>
                  </a:lnTo>
                  <a:lnTo>
                    <a:pt x="45" y="776"/>
                  </a:lnTo>
                  <a:lnTo>
                    <a:pt x="53" y="788"/>
                  </a:lnTo>
                  <a:lnTo>
                    <a:pt x="70" y="803"/>
                  </a:lnTo>
                  <a:lnTo>
                    <a:pt x="86" y="814"/>
                  </a:lnTo>
                  <a:lnTo>
                    <a:pt x="88" y="791"/>
                  </a:lnTo>
                  <a:lnTo>
                    <a:pt x="93" y="768"/>
                  </a:lnTo>
                  <a:lnTo>
                    <a:pt x="103" y="743"/>
                  </a:lnTo>
                  <a:lnTo>
                    <a:pt x="115" y="720"/>
                  </a:lnTo>
                  <a:lnTo>
                    <a:pt x="131" y="698"/>
                  </a:lnTo>
                  <a:lnTo>
                    <a:pt x="149" y="678"/>
                  </a:lnTo>
                  <a:lnTo>
                    <a:pt x="171" y="656"/>
                  </a:lnTo>
                  <a:lnTo>
                    <a:pt x="194" y="639"/>
                  </a:lnTo>
                  <a:lnTo>
                    <a:pt x="226" y="615"/>
                  </a:lnTo>
                  <a:lnTo>
                    <a:pt x="256" y="594"/>
                  </a:lnTo>
                  <a:lnTo>
                    <a:pt x="316" y="556"/>
                  </a:lnTo>
                  <a:lnTo>
                    <a:pt x="378" y="524"/>
                  </a:lnTo>
                  <a:lnTo>
                    <a:pt x="434" y="496"/>
                  </a:lnTo>
                  <a:lnTo>
                    <a:pt x="463" y="482"/>
                  </a:lnTo>
                  <a:lnTo>
                    <a:pt x="490" y="467"/>
                  </a:lnTo>
                  <a:lnTo>
                    <a:pt x="513" y="450"/>
                  </a:lnTo>
                  <a:lnTo>
                    <a:pt x="533" y="430"/>
                  </a:lnTo>
                  <a:lnTo>
                    <a:pt x="552" y="410"/>
                  </a:lnTo>
                  <a:lnTo>
                    <a:pt x="568" y="387"/>
                  </a:lnTo>
                  <a:lnTo>
                    <a:pt x="583" y="362"/>
                  </a:lnTo>
                  <a:lnTo>
                    <a:pt x="597" y="334"/>
                  </a:lnTo>
                  <a:lnTo>
                    <a:pt x="608" y="307"/>
                  </a:lnTo>
                  <a:lnTo>
                    <a:pt x="616" y="276"/>
                  </a:lnTo>
                  <a:lnTo>
                    <a:pt x="623" y="243"/>
                  </a:lnTo>
                  <a:lnTo>
                    <a:pt x="630" y="211"/>
                  </a:lnTo>
                  <a:lnTo>
                    <a:pt x="647" y="143"/>
                  </a:lnTo>
                  <a:lnTo>
                    <a:pt x="659" y="111"/>
                  </a:lnTo>
                  <a:lnTo>
                    <a:pt x="674" y="79"/>
                  </a:lnTo>
                  <a:lnTo>
                    <a:pt x="671" y="68"/>
                  </a:lnTo>
                  <a:lnTo>
                    <a:pt x="671" y="57"/>
                  </a:lnTo>
                  <a:lnTo>
                    <a:pt x="674" y="35"/>
                  </a:lnTo>
                  <a:lnTo>
                    <a:pt x="683" y="14"/>
                  </a:lnTo>
                  <a:lnTo>
                    <a:pt x="690" y="6"/>
                  </a:lnTo>
                  <a:lnTo>
                    <a:pt x="698" y="0"/>
                  </a:lnTo>
                  <a:lnTo>
                    <a:pt x="663" y="11"/>
                  </a:lnTo>
                  <a:lnTo>
                    <a:pt x="631" y="24"/>
                  </a:lnTo>
                  <a:lnTo>
                    <a:pt x="604" y="39"/>
                  </a:lnTo>
                  <a:lnTo>
                    <a:pt x="581" y="57"/>
                  </a:lnTo>
                  <a:lnTo>
                    <a:pt x="560" y="76"/>
                  </a:lnTo>
                  <a:lnTo>
                    <a:pt x="541" y="98"/>
                  </a:lnTo>
                  <a:lnTo>
                    <a:pt x="526" y="123"/>
                  </a:lnTo>
                  <a:lnTo>
                    <a:pt x="513" y="150"/>
                  </a:lnTo>
                  <a:lnTo>
                    <a:pt x="505" y="174"/>
                  </a:lnTo>
                  <a:lnTo>
                    <a:pt x="501" y="194"/>
                  </a:lnTo>
                  <a:lnTo>
                    <a:pt x="500" y="211"/>
                  </a:lnTo>
                  <a:lnTo>
                    <a:pt x="501" y="228"/>
                  </a:lnTo>
                  <a:lnTo>
                    <a:pt x="501" y="244"/>
                  </a:lnTo>
                  <a:lnTo>
                    <a:pt x="500" y="260"/>
                  </a:lnTo>
                  <a:lnTo>
                    <a:pt x="496" y="278"/>
                  </a:lnTo>
                  <a:lnTo>
                    <a:pt x="485" y="297"/>
                  </a:lnTo>
                </a:path>
              </a:pathLst>
            </a:custGeom>
            <a:solidFill>
              <a:srgbClr val="A3C5DC"/>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5" name="Freeform 15">
              <a:extLst>
                <a:ext uri="{FF2B5EF4-FFF2-40B4-BE49-F238E27FC236}">
                  <a16:creationId xmlns:a16="http://schemas.microsoft.com/office/drawing/2014/main" id="{1C639783-F388-4211-EB32-4FA570478547}"/>
                </a:ext>
              </a:extLst>
            </p:cNvPr>
            <p:cNvSpPr>
              <a:spLocks/>
            </p:cNvSpPr>
            <p:nvPr/>
          </p:nvSpPr>
          <p:spPr bwMode="auto">
            <a:xfrm>
              <a:off x="2062" y="2815"/>
              <a:ext cx="681" cy="794"/>
            </a:xfrm>
            <a:custGeom>
              <a:avLst/>
              <a:gdLst>
                <a:gd name="T0" fmla="*/ 465 w 681"/>
                <a:gd name="T1" fmla="*/ 313 h 794"/>
                <a:gd name="T2" fmla="*/ 426 w 681"/>
                <a:gd name="T3" fmla="*/ 356 h 794"/>
                <a:gd name="T4" fmla="*/ 378 w 681"/>
                <a:gd name="T5" fmla="*/ 388 h 794"/>
                <a:gd name="T6" fmla="*/ 323 w 681"/>
                <a:gd name="T7" fmla="*/ 409 h 794"/>
                <a:gd name="T8" fmla="*/ 226 w 681"/>
                <a:gd name="T9" fmla="*/ 434 h 794"/>
                <a:gd name="T10" fmla="*/ 126 w 681"/>
                <a:gd name="T11" fmla="*/ 471 h 794"/>
                <a:gd name="T12" fmla="*/ 64 w 681"/>
                <a:gd name="T13" fmla="*/ 505 h 794"/>
                <a:gd name="T14" fmla="*/ 23 w 681"/>
                <a:gd name="T15" fmla="*/ 544 h 794"/>
                <a:gd name="T16" fmla="*/ 4 w 681"/>
                <a:gd name="T17" fmla="*/ 592 h 794"/>
                <a:gd name="T18" fmla="*/ 0 w 681"/>
                <a:gd name="T19" fmla="*/ 641 h 794"/>
                <a:gd name="T20" fmla="*/ 5 w 681"/>
                <a:gd name="T21" fmla="*/ 688 h 794"/>
                <a:gd name="T22" fmla="*/ 20 w 681"/>
                <a:gd name="T23" fmla="*/ 727 h 794"/>
                <a:gd name="T24" fmla="*/ 35 w 681"/>
                <a:gd name="T25" fmla="*/ 756 h 794"/>
                <a:gd name="T26" fmla="*/ 59 w 681"/>
                <a:gd name="T27" fmla="*/ 784 h 794"/>
                <a:gd name="T28" fmla="*/ 78 w 681"/>
                <a:gd name="T29" fmla="*/ 770 h 794"/>
                <a:gd name="T30" fmla="*/ 94 w 681"/>
                <a:gd name="T31" fmla="*/ 721 h 794"/>
                <a:gd name="T32" fmla="*/ 126 w 681"/>
                <a:gd name="T33" fmla="*/ 676 h 794"/>
                <a:gd name="T34" fmla="*/ 169 w 681"/>
                <a:gd name="T35" fmla="*/ 634 h 794"/>
                <a:gd name="T36" fmla="*/ 261 w 681"/>
                <a:gd name="T37" fmla="*/ 574 h 794"/>
                <a:gd name="T38" fmla="*/ 382 w 681"/>
                <a:gd name="T39" fmla="*/ 503 h 794"/>
                <a:gd name="T40" fmla="*/ 463 w 681"/>
                <a:gd name="T41" fmla="*/ 462 h 794"/>
                <a:gd name="T42" fmla="*/ 509 w 681"/>
                <a:gd name="T43" fmla="*/ 429 h 794"/>
                <a:gd name="T44" fmla="*/ 546 w 681"/>
                <a:gd name="T45" fmla="*/ 392 h 794"/>
                <a:gd name="T46" fmla="*/ 576 w 681"/>
                <a:gd name="T47" fmla="*/ 344 h 794"/>
                <a:gd name="T48" fmla="*/ 600 w 681"/>
                <a:gd name="T49" fmla="*/ 290 h 794"/>
                <a:gd name="T50" fmla="*/ 620 w 681"/>
                <a:gd name="T51" fmla="*/ 193 h 794"/>
                <a:gd name="T52" fmla="*/ 637 w 681"/>
                <a:gd name="T53" fmla="*/ 125 h 794"/>
                <a:gd name="T54" fmla="*/ 667 w 681"/>
                <a:gd name="T55" fmla="*/ 60 h 794"/>
                <a:gd name="T56" fmla="*/ 660 w 681"/>
                <a:gd name="T57" fmla="*/ 42 h 794"/>
                <a:gd name="T58" fmla="*/ 668 w 681"/>
                <a:gd name="T59" fmla="*/ 8 h 794"/>
                <a:gd name="T60" fmla="*/ 680 w 681"/>
                <a:gd name="T61" fmla="*/ 0 h 794"/>
                <a:gd name="T62" fmla="*/ 617 w 681"/>
                <a:gd name="T63" fmla="*/ 23 h 794"/>
                <a:gd name="T64" fmla="*/ 570 w 681"/>
                <a:gd name="T65" fmla="*/ 56 h 794"/>
                <a:gd name="T66" fmla="*/ 535 w 681"/>
                <a:gd name="T67" fmla="*/ 95 h 794"/>
                <a:gd name="T68" fmla="*/ 509 w 681"/>
                <a:gd name="T69" fmla="*/ 146 h 794"/>
                <a:gd name="T70" fmla="*/ 497 w 681"/>
                <a:gd name="T71" fmla="*/ 188 h 794"/>
                <a:gd name="T72" fmla="*/ 495 w 681"/>
                <a:gd name="T73" fmla="*/ 253 h 794"/>
                <a:gd name="T74" fmla="*/ 480 w 681"/>
                <a:gd name="T75" fmla="*/ 287 h 794"/>
                <a:gd name="T76" fmla="*/ 480 w 681"/>
                <a:gd name="T77" fmla="*/ 287 h 7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1"/>
                <a:gd name="T118" fmla="*/ 0 h 794"/>
                <a:gd name="T119" fmla="*/ 681 w 681"/>
                <a:gd name="T120" fmla="*/ 794 h 7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1" h="794">
                  <a:moveTo>
                    <a:pt x="480" y="287"/>
                  </a:moveTo>
                  <a:lnTo>
                    <a:pt x="465" y="313"/>
                  </a:lnTo>
                  <a:lnTo>
                    <a:pt x="448" y="335"/>
                  </a:lnTo>
                  <a:lnTo>
                    <a:pt x="426" y="356"/>
                  </a:lnTo>
                  <a:lnTo>
                    <a:pt x="403" y="373"/>
                  </a:lnTo>
                  <a:lnTo>
                    <a:pt x="378" y="388"/>
                  </a:lnTo>
                  <a:lnTo>
                    <a:pt x="352" y="400"/>
                  </a:lnTo>
                  <a:lnTo>
                    <a:pt x="323" y="409"/>
                  </a:lnTo>
                  <a:lnTo>
                    <a:pt x="294" y="416"/>
                  </a:lnTo>
                  <a:lnTo>
                    <a:pt x="226" y="434"/>
                  </a:lnTo>
                  <a:lnTo>
                    <a:pt x="158" y="457"/>
                  </a:lnTo>
                  <a:lnTo>
                    <a:pt x="126" y="471"/>
                  </a:lnTo>
                  <a:lnTo>
                    <a:pt x="94" y="486"/>
                  </a:lnTo>
                  <a:lnTo>
                    <a:pt x="64" y="505"/>
                  </a:lnTo>
                  <a:lnTo>
                    <a:pt x="38" y="525"/>
                  </a:lnTo>
                  <a:lnTo>
                    <a:pt x="23" y="544"/>
                  </a:lnTo>
                  <a:lnTo>
                    <a:pt x="11" y="567"/>
                  </a:lnTo>
                  <a:lnTo>
                    <a:pt x="4" y="592"/>
                  </a:lnTo>
                  <a:lnTo>
                    <a:pt x="0" y="616"/>
                  </a:lnTo>
                  <a:lnTo>
                    <a:pt x="0" y="641"/>
                  </a:lnTo>
                  <a:lnTo>
                    <a:pt x="1" y="666"/>
                  </a:lnTo>
                  <a:lnTo>
                    <a:pt x="5" y="688"/>
                  </a:lnTo>
                  <a:lnTo>
                    <a:pt x="12" y="709"/>
                  </a:lnTo>
                  <a:lnTo>
                    <a:pt x="20" y="727"/>
                  </a:lnTo>
                  <a:lnTo>
                    <a:pt x="28" y="744"/>
                  </a:lnTo>
                  <a:lnTo>
                    <a:pt x="35" y="756"/>
                  </a:lnTo>
                  <a:lnTo>
                    <a:pt x="43" y="767"/>
                  </a:lnTo>
                  <a:lnTo>
                    <a:pt x="59" y="784"/>
                  </a:lnTo>
                  <a:lnTo>
                    <a:pt x="74" y="793"/>
                  </a:lnTo>
                  <a:lnTo>
                    <a:pt x="78" y="770"/>
                  </a:lnTo>
                  <a:lnTo>
                    <a:pt x="85" y="745"/>
                  </a:lnTo>
                  <a:lnTo>
                    <a:pt x="94" y="721"/>
                  </a:lnTo>
                  <a:lnTo>
                    <a:pt x="108" y="698"/>
                  </a:lnTo>
                  <a:lnTo>
                    <a:pt x="126" y="676"/>
                  </a:lnTo>
                  <a:lnTo>
                    <a:pt x="146" y="654"/>
                  </a:lnTo>
                  <a:lnTo>
                    <a:pt x="169" y="634"/>
                  </a:lnTo>
                  <a:lnTo>
                    <a:pt x="196" y="618"/>
                  </a:lnTo>
                  <a:lnTo>
                    <a:pt x="261" y="574"/>
                  </a:lnTo>
                  <a:lnTo>
                    <a:pt x="323" y="536"/>
                  </a:lnTo>
                  <a:lnTo>
                    <a:pt x="382" y="503"/>
                  </a:lnTo>
                  <a:lnTo>
                    <a:pt x="435" y="476"/>
                  </a:lnTo>
                  <a:lnTo>
                    <a:pt x="463" y="462"/>
                  </a:lnTo>
                  <a:lnTo>
                    <a:pt x="487" y="445"/>
                  </a:lnTo>
                  <a:lnTo>
                    <a:pt x="509" y="429"/>
                  </a:lnTo>
                  <a:lnTo>
                    <a:pt x="529" y="411"/>
                  </a:lnTo>
                  <a:lnTo>
                    <a:pt x="546" y="392"/>
                  </a:lnTo>
                  <a:lnTo>
                    <a:pt x="563" y="370"/>
                  </a:lnTo>
                  <a:lnTo>
                    <a:pt x="576" y="344"/>
                  </a:lnTo>
                  <a:lnTo>
                    <a:pt x="590" y="318"/>
                  </a:lnTo>
                  <a:lnTo>
                    <a:pt x="600" y="290"/>
                  </a:lnTo>
                  <a:lnTo>
                    <a:pt x="606" y="260"/>
                  </a:lnTo>
                  <a:lnTo>
                    <a:pt x="620" y="193"/>
                  </a:lnTo>
                  <a:lnTo>
                    <a:pt x="627" y="160"/>
                  </a:lnTo>
                  <a:lnTo>
                    <a:pt x="637" y="125"/>
                  </a:lnTo>
                  <a:lnTo>
                    <a:pt x="650" y="91"/>
                  </a:lnTo>
                  <a:lnTo>
                    <a:pt x="667" y="60"/>
                  </a:lnTo>
                  <a:lnTo>
                    <a:pt x="663" y="51"/>
                  </a:lnTo>
                  <a:lnTo>
                    <a:pt x="660" y="42"/>
                  </a:lnTo>
                  <a:lnTo>
                    <a:pt x="661" y="25"/>
                  </a:lnTo>
                  <a:lnTo>
                    <a:pt x="668" y="8"/>
                  </a:lnTo>
                  <a:lnTo>
                    <a:pt x="674" y="3"/>
                  </a:lnTo>
                  <a:lnTo>
                    <a:pt x="680" y="0"/>
                  </a:lnTo>
                  <a:lnTo>
                    <a:pt x="646" y="11"/>
                  </a:lnTo>
                  <a:lnTo>
                    <a:pt x="617" y="23"/>
                  </a:lnTo>
                  <a:lnTo>
                    <a:pt x="593" y="37"/>
                  </a:lnTo>
                  <a:lnTo>
                    <a:pt x="570" y="56"/>
                  </a:lnTo>
                  <a:lnTo>
                    <a:pt x="552" y="73"/>
                  </a:lnTo>
                  <a:lnTo>
                    <a:pt x="535" y="95"/>
                  </a:lnTo>
                  <a:lnTo>
                    <a:pt x="520" y="120"/>
                  </a:lnTo>
                  <a:lnTo>
                    <a:pt x="509" y="146"/>
                  </a:lnTo>
                  <a:lnTo>
                    <a:pt x="501" y="169"/>
                  </a:lnTo>
                  <a:lnTo>
                    <a:pt x="497" y="188"/>
                  </a:lnTo>
                  <a:lnTo>
                    <a:pt x="497" y="220"/>
                  </a:lnTo>
                  <a:lnTo>
                    <a:pt x="495" y="253"/>
                  </a:lnTo>
                  <a:lnTo>
                    <a:pt x="490" y="269"/>
                  </a:lnTo>
                  <a:lnTo>
                    <a:pt x="480" y="287"/>
                  </a:lnTo>
                  <a:lnTo>
                    <a:pt x="483" y="284"/>
                  </a:lnTo>
                  <a:lnTo>
                    <a:pt x="480" y="287"/>
                  </a:lnTo>
                </a:path>
              </a:pathLst>
            </a:custGeom>
            <a:solidFill>
              <a:srgbClr val="ACCBD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6" name="Freeform 16">
              <a:extLst>
                <a:ext uri="{FF2B5EF4-FFF2-40B4-BE49-F238E27FC236}">
                  <a16:creationId xmlns:a16="http://schemas.microsoft.com/office/drawing/2014/main" id="{8D61B7AE-BD01-91F9-EE3A-CBE0F8F01F8F}"/>
                </a:ext>
              </a:extLst>
            </p:cNvPr>
            <p:cNvSpPr>
              <a:spLocks/>
            </p:cNvSpPr>
            <p:nvPr/>
          </p:nvSpPr>
          <p:spPr bwMode="auto">
            <a:xfrm>
              <a:off x="2066" y="2823"/>
              <a:ext cx="664" cy="777"/>
            </a:xfrm>
            <a:custGeom>
              <a:avLst/>
              <a:gdLst>
                <a:gd name="T0" fmla="*/ 468 w 664"/>
                <a:gd name="T1" fmla="*/ 302 h 777"/>
                <a:gd name="T2" fmla="*/ 430 w 664"/>
                <a:gd name="T3" fmla="*/ 345 h 777"/>
                <a:gd name="T4" fmla="*/ 385 w 664"/>
                <a:gd name="T5" fmla="*/ 380 h 777"/>
                <a:gd name="T6" fmla="*/ 333 w 664"/>
                <a:gd name="T7" fmla="*/ 401 h 777"/>
                <a:gd name="T8" fmla="*/ 274 w 664"/>
                <a:gd name="T9" fmla="*/ 418 h 777"/>
                <a:gd name="T10" fmla="*/ 168 w 664"/>
                <a:gd name="T11" fmla="*/ 450 h 777"/>
                <a:gd name="T12" fmla="*/ 103 w 664"/>
                <a:gd name="T13" fmla="*/ 479 h 777"/>
                <a:gd name="T14" fmla="*/ 45 w 664"/>
                <a:gd name="T15" fmla="*/ 517 h 777"/>
                <a:gd name="T16" fmla="*/ 16 w 664"/>
                <a:gd name="T17" fmla="*/ 555 h 777"/>
                <a:gd name="T18" fmla="*/ 2 w 664"/>
                <a:gd name="T19" fmla="*/ 600 h 777"/>
                <a:gd name="T20" fmla="*/ 0 w 664"/>
                <a:gd name="T21" fmla="*/ 649 h 777"/>
                <a:gd name="T22" fmla="*/ 8 w 664"/>
                <a:gd name="T23" fmla="*/ 693 h 777"/>
                <a:gd name="T24" fmla="*/ 22 w 664"/>
                <a:gd name="T25" fmla="*/ 725 h 777"/>
                <a:gd name="T26" fmla="*/ 38 w 664"/>
                <a:gd name="T27" fmla="*/ 751 h 777"/>
                <a:gd name="T28" fmla="*/ 67 w 664"/>
                <a:gd name="T29" fmla="*/ 776 h 777"/>
                <a:gd name="T30" fmla="*/ 78 w 664"/>
                <a:gd name="T31" fmla="*/ 724 h 777"/>
                <a:gd name="T32" fmla="*/ 104 w 664"/>
                <a:gd name="T33" fmla="*/ 675 h 777"/>
                <a:gd name="T34" fmla="*/ 145 w 664"/>
                <a:gd name="T35" fmla="*/ 633 h 777"/>
                <a:gd name="T36" fmla="*/ 200 w 664"/>
                <a:gd name="T37" fmla="*/ 595 h 777"/>
                <a:gd name="T38" fmla="*/ 269 w 664"/>
                <a:gd name="T39" fmla="*/ 552 h 777"/>
                <a:gd name="T40" fmla="*/ 390 w 664"/>
                <a:gd name="T41" fmla="*/ 484 h 777"/>
                <a:gd name="T42" fmla="*/ 467 w 664"/>
                <a:gd name="T43" fmla="*/ 443 h 777"/>
                <a:gd name="T44" fmla="*/ 508 w 664"/>
                <a:gd name="T45" fmla="*/ 412 h 777"/>
                <a:gd name="T46" fmla="*/ 542 w 664"/>
                <a:gd name="T47" fmla="*/ 376 h 777"/>
                <a:gd name="T48" fmla="*/ 571 w 664"/>
                <a:gd name="T49" fmla="*/ 331 h 777"/>
                <a:gd name="T50" fmla="*/ 593 w 664"/>
                <a:gd name="T51" fmla="*/ 276 h 777"/>
                <a:gd name="T52" fmla="*/ 606 w 664"/>
                <a:gd name="T53" fmla="*/ 211 h 777"/>
                <a:gd name="T54" fmla="*/ 620 w 664"/>
                <a:gd name="T55" fmla="*/ 142 h 777"/>
                <a:gd name="T56" fmla="*/ 645 w 664"/>
                <a:gd name="T57" fmla="*/ 75 h 777"/>
                <a:gd name="T58" fmla="*/ 653 w 664"/>
                <a:gd name="T59" fmla="*/ 29 h 777"/>
                <a:gd name="T60" fmla="*/ 655 w 664"/>
                <a:gd name="T61" fmla="*/ 6 h 777"/>
                <a:gd name="T62" fmla="*/ 663 w 664"/>
                <a:gd name="T63" fmla="*/ 0 h 777"/>
                <a:gd name="T64" fmla="*/ 606 w 664"/>
                <a:gd name="T65" fmla="*/ 25 h 777"/>
                <a:gd name="T66" fmla="*/ 563 w 664"/>
                <a:gd name="T67" fmla="*/ 57 h 777"/>
                <a:gd name="T68" fmla="*/ 530 w 664"/>
                <a:gd name="T69" fmla="*/ 97 h 777"/>
                <a:gd name="T70" fmla="*/ 507 w 664"/>
                <a:gd name="T71" fmla="*/ 143 h 777"/>
                <a:gd name="T72" fmla="*/ 497 w 664"/>
                <a:gd name="T73" fmla="*/ 182 h 777"/>
                <a:gd name="T74" fmla="*/ 494 w 664"/>
                <a:gd name="T75" fmla="*/ 245 h 777"/>
                <a:gd name="T76" fmla="*/ 482 w 664"/>
                <a:gd name="T77" fmla="*/ 276 h 777"/>
                <a:gd name="T78" fmla="*/ 482 w 664"/>
                <a:gd name="T79" fmla="*/ 276 h 7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64"/>
                <a:gd name="T121" fmla="*/ 0 h 777"/>
                <a:gd name="T122" fmla="*/ 664 w 664"/>
                <a:gd name="T123" fmla="*/ 777 h 7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64" h="777">
                  <a:moveTo>
                    <a:pt x="482" y="276"/>
                  </a:moveTo>
                  <a:lnTo>
                    <a:pt x="468" y="302"/>
                  </a:lnTo>
                  <a:lnTo>
                    <a:pt x="450" y="324"/>
                  </a:lnTo>
                  <a:lnTo>
                    <a:pt x="430" y="345"/>
                  </a:lnTo>
                  <a:lnTo>
                    <a:pt x="408" y="363"/>
                  </a:lnTo>
                  <a:lnTo>
                    <a:pt x="385" y="380"/>
                  </a:lnTo>
                  <a:lnTo>
                    <a:pt x="359" y="392"/>
                  </a:lnTo>
                  <a:lnTo>
                    <a:pt x="333" y="401"/>
                  </a:lnTo>
                  <a:lnTo>
                    <a:pt x="307" y="408"/>
                  </a:lnTo>
                  <a:lnTo>
                    <a:pt x="274" y="418"/>
                  </a:lnTo>
                  <a:lnTo>
                    <a:pt x="238" y="427"/>
                  </a:lnTo>
                  <a:lnTo>
                    <a:pt x="168" y="450"/>
                  </a:lnTo>
                  <a:lnTo>
                    <a:pt x="135" y="463"/>
                  </a:lnTo>
                  <a:lnTo>
                    <a:pt x="103" y="479"/>
                  </a:lnTo>
                  <a:lnTo>
                    <a:pt x="72" y="497"/>
                  </a:lnTo>
                  <a:lnTo>
                    <a:pt x="45" y="517"/>
                  </a:lnTo>
                  <a:lnTo>
                    <a:pt x="28" y="536"/>
                  </a:lnTo>
                  <a:lnTo>
                    <a:pt x="16" y="555"/>
                  </a:lnTo>
                  <a:lnTo>
                    <a:pt x="8" y="577"/>
                  </a:lnTo>
                  <a:lnTo>
                    <a:pt x="2" y="600"/>
                  </a:lnTo>
                  <a:lnTo>
                    <a:pt x="0" y="623"/>
                  </a:lnTo>
                  <a:lnTo>
                    <a:pt x="0" y="649"/>
                  </a:lnTo>
                  <a:lnTo>
                    <a:pt x="2" y="671"/>
                  </a:lnTo>
                  <a:lnTo>
                    <a:pt x="8" y="693"/>
                  </a:lnTo>
                  <a:lnTo>
                    <a:pt x="15" y="710"/>
                  </a:lnTo>
                  <a:lnTo>
                    <a:pt x="22" y="725"/>
                  </a:lnTo>
                  <a:lnTo>
                    <a:pt x="30" y="740"/>
                  </a:lnTo>
                  <a:lnTo>
                    <a:pt x="38" y="751"/>
                  </a:lnTo>
                  <a:lnTo>
                    <a:pt x="53" y="766"/>
                  </a:lnTo>
                  <a:lnTo>
                    <a:pt x="67" y="776"/>
                  </a:lnTo>
                  <a:lnTo>
                    <a:pt x="71" y="750"/>
                  </a:lnTo>
                  <a:lnTo>
                    <a:pt x="78" y="724"/>
                  </a:lnTo>
                  <a:lnTo>
                    <a:pt x="89" y="699"/>
                  </a:lnTo>
                  <a:lnTo>
                    <a:pt x="104" y="675"/>
                  </a:lnTo>
                  <a:lnTo>
                    <a:pt x="123" y="653"/>
                  </a:lnTo>
                  <a:lnTo>
                    <a:pt x="145" y="633"/>
                  </a:lnTo>
                  <a:lnTo>
                    <a:pt x="170" y="611"/>
                  </a:lnTo>
                  <a:lnTo>
                    <a:pt x="200" y="595"/>
                  </a:lnTo>
                  <a:lnTo>
                    <a:pt x="235" y="573"/>
                  </a:lnTo>
                  <a:lnTo>
                    <a:pt x="269" y="552"/>
                  </a:lnTo>
                  <a:lnTo>
                    <a:pt x="333" y="516"/>
                  </a:lnTo>
                  <a:lnTo>
                    <a:pt x="390" y="484"/>
                  </a:lnTo>
                  <a:lnTo>
                    <a:pt x="442" y="457"/>
                  </a:lnTo>
                  <a:lnTo>
                    <a:pt x="467" y="443"/>
                  </a:lnTo>
                  <a:lnTo>
                    <a:pt x="489" y="429"/>
                  </a:lnTo>
                  <a:lnTo>
                    <a:pt x="508" y="412"/>
                  </a:lnTo>
                  <a:lnTo>
                    <a:pt x="526" y="395"/>
                  </a:lnTo>
                  <a:lnTo>
                    <a:pt x="542" y="376"/>
                  </a:lnTo>
                  <a:lnTo>
                    <a:pt x="557" y="355"/>
                  </a:lnTo>
                  <a:lnTo>
                    <a:pt x="571" y="331"/>
                  </a:lnTo>
                  <a:lnTo>
                    <a:pt x="583" y="305"/>
                  </a:lnTo>
                  <a:lnTo>
                    <a:pt x="593" y="276"/>
                  </a:lnTo>
                  <a:lnTo>
                    <a:pt x="600" y="245"/>
                  </a:lnTo>
                  <a:lnTo>
                    <a:pt x="606" y="211"/>
                  </a:lnTo>
                  <a:lnTo>
                    <a:pt x="612" y="177"/>
                  </a:lnTo>
                  <a:lnTo>
                    <a:pt x="620" y="142"/>
                  </a:lnTo>
                  <a:lnTo>
                    <a:pt x="631" y="108"/>
                  </a:lnTo>
                  <a:lnTo>
                    <a:pt x="645" y="75"/>
                  </a:lnTo>
                  <a:lnTo>
                    <a:pt x="663" y="42"/>
                  </a:lnTo>
                  <a:lnTo>
                    <a:pt x="653" y="29"/>
                  </a:lnTo>
                  <a:lnTo>
                    <a:pt x="651" y="17"/>
                  </a:lnTo>
                  <a:lnTo>
                    <a:pt x="655" y="6"/>
                  </a:lnTo>
                  <a:lnTo>
                    <a:pt x="657" y="1"/>
                  </a:lnTo>
                  <a:lnTo>
                    <a:pt x="663" y="0"/>
                  </a:lnTo>
                  <a:lnTo>
                    <a:pt x="633" y="11"/>
                  </a:lnTo>
                  <a:lnTo>
                    <a:pt x="606" y="25"/>
                  </a:lnTo>
                  <a:lnTo>
                    <a:pt x="583" y="40"/>
                  </a:lnTo>
                  <a:lnTo>
                    <a:pt x="563" y="57"/>
                  </a:lnTo>
                  <a:lnTo>
                    <a:pt x="545" y="76"/>
                  </a:lnTo>
                  <a:lnTo>
                    <a:pt x="530" y="97"/>
                  </a:lnTo>
                  <a:lnTo>
                    <a:pt x="518" y="119"/>
                  </a:lnTo>
                  <a:lnTo>
                    <a:pt x="507" y="143"/>
                  </a:lnTo>
                  <a:lnTo>
                    <a:pt x="500" y="165"/>
                  </a:lnTo>
                  <a:lnTo>
                    <a:pt x="497" y="182"/>
                  </a:lnTo>
                  <a:lnTo>
                    <a:pt x="495" y="214"/>
                  </a:lnTo>
                  <a:lnTo>
                    <a:pt x="494" y="245"/>
                  </a:lnTo>
                  <a:lnTo>
                    <a:pt x="490" y="260"/>
                  </a:lnTo>
                  <a:lnTo>
                    <a:pt x="482" y="276"/>
                  </a:lnTo>
                  <a:lnTo>
                    <a:pt x="485" y="276"/>
                  </a:lnTo>
                  <a:lnTo>
                    <a:pt x="482" y="276"/>
                  </a:lnTo>
                </a:path>
              </a:pathLst>
            </a:custGeom>
            <a:solidFill>
              <a:srgbClr val="B5D0E3"/>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7" name="Freeform 17">
              <a:extLst>
                <a:ext uri="{FF2B5EF4-FFF2-40B4-BE49-F238E27FC236}">
                  <a16:creationId xmlns:a16="http://schemas.microsoft.com/office/drawing/2014/main" id="{7623378D-5A31-1077-522C-4C318033D41D}"/>
                </a:ext>
              </a:extLst>
            </p:cNvPr>
            <p:cNvSpPr>
              <a:spLocks/>
            </p:cNvSpPr>
            <p:nvPr/>
          </p:nvSpPr>
          <p:spPr bwMode="auto">
            <a:xfrm>
              <a:off x="2068" y="2832"/>
              <a:ext cx="662" cy="757"/>
            </a:xfrm>
            <a:custGeom>
              <a:avLst/>
              <a:gdLst>
                <a:gd name="T0" fmla="*/ 474 w 662"/>
                <a:gd name="T1" fmla="*/ 294 h 757"/>
                <a:gd name="T2" fmla="*/ 439 w 662"/>
                <a:gd name="T3" fmla="*/ 336 h 757"/>
                <a:gd name="T4" fmla="*/ 392 w 662"/>
                <a:gd name="T5" fmla="*/ 371 h 757"/>
                <a:gd name="T6" fmla="*/ 343 w 662"/>
                <a:gd name="T7" fmla="*/ 393 h 757"/>
                <a:gd name="T8" fmla="*/ 251 w 662"/>
                <a:gd name="T9" fmla="*/ 419 h 757"/>
                <a:gd name="T10" fmla="*/ 180 w 662"/>
                <a:gd name="T11" fmla="*/ 441 h 757"/>
                <a:gd name="T12" fmla="*/ 113 w 662"/>
                <a:gd name="T13" fmla="*/ 470 h 757"/>
                <a:gd name="T14" fmla="*/ 52 w 662"/>
                <a:gd name="T15" fmla="*/ 506 h 757"/>
                <a:gd name="T16" fmla="*/ 22 w 662"/>
                <a:gd name="T17" fmla="*/ 542 h 757"/>
                <a:gd name="T18" fmla="*/ 6 w 662"/>
                <a:gd name="T19" fmla="*/ 584 h 757"/>
                <a:gd name="T20" fmla="*/ 0 w 662"/>
                <a:gd name="T21" fmla="*/ 630 h 757"/>
                <a:gd name="T22" fmla="*/ 6 w 662"/>
                <a:gd name="T23" fmla="*/ 673 h 757"/>
                <a:gd name="T24" fmla="*/ 20 w 662"/>
                <a:gd name="T25" fmla="*/ 706 h 757"/>
                <a:gd name="T26" fmla="*/ 33 w 662"/>
                <a:gd name="T27" fmla="*/ 731 h 757"/>
                <a:gd name="T28" fmla="*/ 47 w 662"/>
                <a:gd name="T29" fmla="*/ 747 h 757"/>
                <a:gd name="T30" fmla="*/ 65 w 662"/>
                <a:gd name="T31" fmla="*/ 730 h 757"/>
                <a:gd name="T32" fmla="*/ 85 w 662"/>
                <a:gd name="T33" fmla="*/ 677 h 757"/>
                <a:gd name="T34" fmla="*/ 122 w 662"/>
                <a:gd name="T35" fmla="*/ 630 h 757"/>
                <a:gd name="T36" fmla="*/ 175 w 662"/>
                <a:gd name="T37" fmla="*/ 588 h 757"/>
                <a:gd name="T38" fmla="*/ 244 w 662"/>
                <a:gd name="T39" fmla="*/ 551 h 757"/>
                <a:gd name="T40" fmla="*/ 314 w 662"/>
                <a:gd name="T41" fmla="*/ 515 h 757"/>
                <a:gd name="T42" fmla="*/ 376 w 662"/>
                <a:gd name="T43" fmla="*/ 479 h 757"/>
                <a:gd name="T44" fmla="*/ 429 w 662"/>
                <a:gd name="T45" fmla="*/ 451 h 757"/>
                <a:gd name="T46" fmla="*/ 474 w 662"/>
                <a:gd name="T47" fmla="*/ 425 h 757"/>
                <a:gd name="T48" fmla="*/ 512 w 662"/>
                <a:gd name="T49" fmla="*/ 395 h 757"/>
                <a:gd name="T50" fmla="*/ 542 w 662"/>
                <a:gd name="T51" fmla="*/ 357 h 757"/>
                <a:gd name="T52" fmla="*/ 568 w 662"/>
                <a:gd name="T53" fmla="*/ 313 h 757"/>
                <a:gd name="T54" fmla="*/ 587 w 662"/>
                <a:gd name="T55" fmla="*/ 259 h 757"/>
                <a:gd name="T56" fmla="*/ 600 w 662"/>
                <a:gd name="T57" fmla="*/ 195 h 757"/>
                <a:gd name="T58" fmla="*/ 614 w 662"/>
                <a:gd name="T59" fmla="*/ 126 h 757"/>
                <a:gd name="T60" fmla="*/ 642 w 662"/>
                <a:gd name="T61" fmla="*/ 59 h 757"/>
                <a:gd name="T62" fmla="*/ 649 w 662"/>
                <a:gd name="T63" fmla="*/ 17 h 757"/>
                <a:gd name="T64" fmla="*/ 642 w 662"/>
                <a:gd name="T65" fmla="*/ 2 h 757"/>
                <a:gd name="T66" fmla="*/ 646 w 662"/>
                <a:gd name="T67" fmla="*/ 0 h 757"/>
                <a:gd name="T68" fmla="*/ 596 w 662"/>
                <a:gd name="T69" fmla="*/ 25 h 757"/>
                <a:gd name="T70" fmla="*/ 557 w 662"/>
                <a:gd name="T71" fmla="*/ 57 h 757"/>
                <a:gd name="T72" fmla="*/ 528 w 662"/>
                <a:gd name="T73" fmla="*/ 97 h 757"/>
                <a:gd name="T74" fmla="*/ 508 w 662"/>
                <a:gd name="T75" fmla="*/ 143 h 757"/>
                <a:gd name="T76" fmla="*/ 498 w 662"/>
                <a:gd name="T77" fmla="*/ 178 h 757"/>
                <a:gd name="T78" fmla="*/ 497 w 662"/>
                <a:gd name="T79" fmla="*/ 236 h 757"/>
                <a:gd name="T80" fmla="*/ 487 w 662"/>
                <a:gd name="T81" fmla="*/ 267 h 757"/>
                <a:gd name="T82" fmla="*/ 487 w 662"/>
                <a:gd name="T83" fmla="*/ 267 h 7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2"/>
                <a:gd name="T127" fmla="*/ 0 h 757"/>
                <a:gd name="T128" fmla="*/ 662 w 662"/>
                <a:gd name="T129" fmla="*/ 757 h 7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2" h="757">
                  <a:moveTo>
                    <a:pt x="487" y="267"/>
                  </a:moveTo>
                  <a:lnTo>
                    <a:pt x="474" y="294"/>
                  </a:lnTo>
                  <a:lnTo>
                    <a:pt x="458" y="316"/>
                  </a:lnTo>
                  <a:lnTo>
                    <a:pt x="439" y="336"/>
                  </a:lnTo>
                  <a:lnTo>
                    <a:pt x="416" y="354"/>
                  </a:lnTo>
                  <a:lnTo>
                    <a:pt x="392" y="371"/>
                  </a:lnTo>
                  <a:lnTo>
                    <a:pt x="369" y="384"/>
                  </a:lnTo>
                  <a:lnTo>
                    <a:pt x="343" y="393"/>
                  </a:lnTo>
                  <a:lnTo>
                    <a:pt x="320" y="400"/>
                  </a:lnTo>
                  <a:lnTo>
                    <a:pt x="251" y="419"/>
                  </a:lnTo>
                  <a:lnTo>
                    <a:pt x="216" y="430"/>
                  </a:lnTo>
                  <a:lnTo>
                    <a:pt x="180" y="441"/>
                  </a:lnTo>
                  <a:lnTo>
                    <a:pt x="146" y="455"/>
                  </a:lnTo>
                  <a:lnTo>
                    <a:pt x="113" y="470"/>
                  </a:lnTo>
                  <a:lnTo>
                    <a:pt x="80" y="487"/>
                  </a:lnTo>
                  <a:lnTo>
                    <a:pt x="52" y="506"/>
                  </a:lnTo>
                  <a:lnTo>
                    <a:pt x="36" y="523"/>
                  </a:lnTo>
                  <a:lnTo>
                    <a:pt x="22" y="542"/>
                  </a:lnTo>
                  <a:lnTo>
                    <a:pt x="13" y="562"/>
                  </a:lnTo>
                  <a:lnTo>
                    <a:pt x="6" y="584"/>
                  </a:lnTo>
                  <a:lnTo>
                    <a:pt x="2" y="608"/>
                  </a:lnTo>
                  <a:lnTo>
                    <a:pt x="0" y="630"/>
                  </a:lnTo>
                  <a:lnTo>
                    <a:pt x="2" y="652"/>
                  </a:lnTo>
                  <a:lnTo>
                    <a:pt x="6" y="673"/>
                  </a:lnTo>
                  <a:lnTo>
                    <a:pt x="13" y="690"/>
                  </a:lnTo>
                  <a:lnTo>
                    <a:pt x="20" y="706"/>
                  </a:lnTo>
                  <a:lnTo>
                    <a:pt x="26" y="720"/>
                  </a:lnTo>
                  <a:lnTo>
                    <a:pt x="33" y="731"/>
                  </a:lnTo>
                  <a:lnTo>
                    <a:pt x="40" y="741"/>
                  </a:lnTo>
                  <a:lnTo>
                    <a:pt x="47" y="747"/>
                  </a:lnTo>
                  <a:lnTo>
                    <a:pt x="60" y="756"/>
                  </a:lnTo>
                  <a:lnTo>
                    <a:pt x="65" y="730"/>
                  </a:lnTo>
                  <a:lnTo>
                    <a:pt x="73" y="704"/>
                  </a:lnTo>
                  <a:lnTo>
                    <a:pt x="85" y="677"/>
                  </a:lnTo>
                  <a:lnTo>
                    <a:pt x="102" y="654"/>
                  </a:lnTo>
                  <a:lnTo>
                    <a:pt x="122" y="630"/>
                  </a:lnTo>
                  <a:lnTo>
                    <a:pt x="147" y="610"/>
                  </a:lnTo>
                  <a:lnTo>
                    <a:pt x="175" y="588"/>
                  </a:lnTo>
                  <a:lnTo>
                    <a:pt x="206" y="572"/>
                  </a:lnTo>
                  <a:lnTo>
                    <a:pt x="244" y="551"/>
                  </a:lnTo>
                  <a:lnTo>
                    <a:pt x="280" y="532"/>
                  </a:lnTo>
                  <a:lnTo>
                    <a:pt x="314" y="515"/>
                  </a:lnTo>
                  <a:lnTo>
                    <a:pt x="346" y="497"/>
                  </a:lnTo>
                  <a:lnTo>
                    <a:pt x="376" y="479"/>
                  </a:lnTo>
                  <a:lnTo>
                    <a:pt x="403" y="464"/>
                  </a:lnTo>
                  <a:lnTo>
                    <a:pt x="429" y="451"/>
                  </a:lnTo>
                  <a:lnTo>
                    <a:pt x="453" y="437"/>
                  </a:lnTo>
                  <a:lnTo>
                    <a:pt x="474" y="425"/>
                  </a:lnTo>
                  <a:lnTo>
                    <a:pt x="495" y="410"/>
                  </a:lnTo>
                  <a:lnTo>
                    <a:pt x="512" y="395"/>
                  </a:lnTo>
                  <a:lnTo>
                    <a:pt x="527" y="376"/>
                  </a:lnTo>
                  <a:lnTo>
                    <a:pt x="542" y="357"/>
                  </a:lnTo>
                  <a:lnTo>
                    <a:pt x="555" y="335"/>
                  </a:lnTo>
                  <a:lnTo>
                    <a:pt x="568" y="313"/>
                  </a:lnTo>
                  <a:lnTo>
                    <a:pt x="579" y="289"/>
                  </a:lnTo>
                  <a:lnTo>
                    <a:pt x="587" y="259"/>
                  </a:lnTo>
                  <a:lnTo>
                    <a:pt x="594" y="228"/>
                  </a:lnTo>
                  <a:lnTo>
                    <a:pt x="600" y="195"/>
                  </a:lnTo>
                  <a:lnTo>
                    <a:pt x="606" y="160"/>
                  </a:lnTo>
                  <a:lnTo>
                    <a:pt x="614" y="126"/>
                  </a:lnTo>
                  <a:lnTo>
                    <a:pt x="627" y="91"/>
                  </a:lnTo>
                  <a:lnTo>
                    <a:pt x="642" y="59"/>
                  </a:lnTo>
                  <a:lnTo>
                    <a:pt x="661" y="26"/>
                  </a:lnTo>
                  <a:lnTo>
                    <a:pt x="649" y="17"/>
                  </a:lnTo>
                  <a:lnTo>
                    <a:pt x="643" y="9"/>
                  </a:lnTo>
                  <a:lnTo>
                    <a:pt x="642" y="2"/>
                  </a:lnTo>
                  <a:lnTo>
                    <a:pt x="643" y="0"/>
                  </a:lnTo>
                  <a:lnTo>
                    <a:pt x="646" y="0"/>
                  </a:lnTo>
                  <a:lnTo>
                    <a:pt x="618" y="11"/>
                  </a:lnTo>
                  <a:lnTo>
                    <a:pt x="596" y="25"/>
                  </a:lnTo>
                  <a:lnTo>
                    <a:pt x="576" y="40"/>
                  </a:lnTo>
                  <a:lnTo>
                    <a:pt x="557" y="57"/>
                  </a:lnTo>
                  <a:lnTo>
                    <a:pt x="542" y="76"/>
                  </a:lnTo>
                  <a:lnTo>
                    <a:pt x="528" y="97"/>
                  </a:lnTo>
                  <a:lnTo>
                    <a:pt x="517" y="119"/>
                  </a:lnTo>
                  <a:lnTo>
                    <a:pt x="508" y="143"/>
                  </a:lnTo>
                  <a:lnTo>
                    <a:pt x="501" y="161"/>
                  </a:lnTo>
                  <a:lnTo>
                    <a:pt x="498" y="178"/>
                  </a:lnTo>
                  <a:lnTo>
                    <a:pt x="498" y="208"/>
                  </a:lnTo>
                  <a:lnTo>
                    <a:pt x="497" y="236"/>
                  </a:lnTo>
                  <a:lnTo>
                    <a:pt x="493" y="251"/>
                  </a:lnTo>
                  <a:lnTo>
                    <a:pt x="487" y="267"/>
                  </a:lnTo>
                  <a:lnTo>
                    <a:pt x="489" y="264"/>
                  </a:lnTo>
                  <a:lnTo>
                    <a:pt x="487" y="267"/>
                  </a:lnTo>
                </a:path>
              </a:pathLst>
            </a:custGeom>
            <a:solidFill>
              <a:srgbClr val="BDD6E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8" name="Freeform 18">
              <a:extLst>
                <a:ext uri="{FF2B5EF4-FFF2-40B4-BE49-F238E27FC236}">
                  <a16:creationId xmlns:a16="http://schemas.microsoft.com/office/drawing/2014/main" id="{D15A5D88-22F8-371C-5331-BA133D8AB8D5}"/>
                </a:ext>
              </a:extLst>
            </p:cNvPr>
            <p:cNvSpPr>
              <a:spLocks/>
            </p:cNvSpPr>
            <p:nvPr/>
          </p:nvSpPr>
          <p:spPr bwMode="auto">
            <a:xfrm>
              <a:off x="2074" y="2839"/>
              <a:ext cx="656" cy="738"/>
            </a:xfrm>
            <a:custGeom>
              <a:avLst/>
              <a:gdLst>
                <a:gd name="T0" fmla="*/ 475 w 656"/>
                <a:gd name="T1" fmla="*/ 283 h 738"/>
                <a:gd name="T2" fmla="*/ 441 w 656"/>
                <a:gd name="T3" fmla="*/ 327 h 738"/>
                <a:gd name="T4" fmla="*/ 396 w 656"/>
                <a:gd name="T5" fmla="*/ 361 h 738"/>
                <a:gd name="T6" fmla="*/ 349 w 656"/>
                <a:gd name="T7" fmla="*/ 384 h 738"/>
                <a:gd name="T8" fmla="*/ 260 w 656"/>
                <a:gd name="T9" fmla="*/ 411 h 738"/>
                <a:gd name="T10" fmla="*/ 189 w 656"/>
                <a:gd name="T11" fmla="*/ 434 h 738"/>
                <a:gd name="T12" fmla="*/ 119 w 656"/>
                <a:gd name="T13" fmla="*/ 462 h 738"/>
                <a:gd name="T14" fmla="*/ 56 w 656"/>
                <a:gd name="T15" fmla="*/ 496 h 738"/>
                <a:gd name="T16" fmla="*/ 27 w 656"/>
                <a:gd name="T17" fmla="*/ 528 h 738"/>
                <a:gd name="T18" fmla="*/ 8 w 656"/>
                <a:gd name="T19" fmla="*/ 570 h 738"/>
                <a:gd name="T20" fmla="*/ 0 w 656"/>
                <a:gd name="T21" fmla="*/ 614 h 738"/>
                <a:gd name="T22" fmla="*/ 3 w 656"/>
                <a:gd name="T23" fmla="*/ 655 h 738"/>
                <a:gd name="T24" fmla="*/ 19 w 656"/>
                <a:gd name="T25" fmla="*/ 703 h 738"/>
                <a:gd name="T26" fmla="*/ 31 w 656"/>
                <a:gd name="T27" fmla="*/ 724 h 738"/>
                <a:gd name="T28" fmla="*/ 44 w 656"/>
                <a:gd name="T29" fmla="*/ 735 h 738"/>
                <a:gd name="T30" fmla="*/ 55 w 656"/>
                <a:gd name="T31" fmla="*/ 709 h 738"/>
                <a:gd name="T32" fmla="*/ 78 w 656"/>
                <a:gd name="T33" fmla="*/ 655 h 738"/>
                <a:gd name="T34" fmla="*/ 118 w 656"/>
                <a:gd name="T35" fmla="*/ 607 h 738"/>
                <a:gd name="T36" fmla="*/ 174 w 656"/>
                <a:gd name="T37" fmla="*/ 568 h 738"/>
                <a:gd name="T38" fmla="*/ 249 w 656"/>
                <a:gd name="T39" fmla="*/ 533 h 738"/>
                <a:gd name="T40" fmla="*/ 321 w 656"/>
                <a:gd name="T41" fmla="*/ 494 h 738"/>
                <a:gd name="T42" fmla="*/ 382 w 656"/>
                <a:gd name="T43" fmla="*/ 462 h 738"/>
                <a:gd name="T44" fmla="*/ 433 w 656"/>
                <a:gd name="T45" fmla="*/ 432 h 738"/>
                <a:gd name="T46" fmla="*/ 475 w 656"/>
                <a:gd name="T47" fmla="*/ 405 h 738"/>
                <a:gd name="T48" fmla="*/ 508 w 656"/>
                <a:gd name="T49" fmla="*/ 376 h 738"/>
                <a:gd name="T50" fmla="*/ 537 w 656"/>
                <a:gd name="T51" fmla="*/ 340 h 738"/>
                <a:gd name="T52" fmla="*/ 560 w 656"/>
                <a:gd name="T53" fmla="*/ 297 h 738"/>
                <a:gd name="T54" fmla="*/ 578 w 656"/>
                <a:gd name="T55" fmla="*/ 245 h 738"/>
                <a:gd name="T56" fmla="*/ 592 w 656"/>
                <a:gd name="T57" fmla="*/ 180 h 738"/>
                <a:gd name="T58" fmla="*/ 607 w 656"/>
                <a:gd name="T59" fmla="*/ 112 h 738"/>
                <a:gd name="T60" fmla="*/ 634 w 656"/>
                <a:gd name="T61" fmla="*/ 44 h 738"/>
                <a:gd name="T62" fmla="*/ 640 w 656"/>
                <a:gd name="T63" fmla="*/ 8 h 738"/>
                <a:gd name="T64" fmla="*/ 628 w 656"/>
                <a:gd name="T65" fmla="*/ 2 h 738"/>
                <a:gd name="T66" fmla="*/ 626 w 656"/>
                <a:gd name="T67" fmla="*/ 2 h 738"/>
                <a:gd name="T68" fmla="*/ 582 w 656"/>
                <a:gd name="T69" fmla="*/ 27 h 738"/>
                <a:gd name="T70" fmla="*/ 548 w 656"/>
                <a:gd name="T71" fmla="*/ 60 h 738"/>
                <a:gd name="T72" fmla="*/ 522 w 656"/>
                <a:gd name="T73" fmla="*/ 99 h 738"/>
                <a:gd name="T74" fmla="*/ 504 w 656"/>
                <a:gd name="T75" fmla="*/ 143 h 738"/>
                <a:gd name="T76" fmla="*/ 496 w 656"/>
                <a:gd name="T77" fmla="*/ 176 h 738"/>
                <a:gd name="T78" fmla="*/ 493 w 656"/>
                <a:gd name="T79" fmla="*/ 230 h 738"/>
                <a:gd name="T80" fmla="*/ 486 w 656"/>
                <a:gd name="T81" fmla="*/ 257 h 738"/>
                <a:gd name="T82" fmla="*/ 486 w 656"/>
                <a:gd name="T83" fmla="*/ 257 h 7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6"/>
                <a:gd name="T127" fmla="*/ 0 h 738"/>
                <a:gd name="T128" fmla="*/ 656 w 656"/>
                <a:gd name="T129" fmla="*/ 738 h 7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6" h="738">
                  <a:moveTo>
                    <a:pt x="486" y="257"/>
                  </a:moveTo>
                  <a:lnTo>
                    <a:pt x="475" y="283"/>
                  </a:lnTo>
                  <a:lnTo>
                    <a:pt x="459" y="305"/>
                  </a:lnTo>
                  <a:lnTo>
                    <a:pt x="441" y="327"/>
                  </a:lnTo>
                  <a:lnTo>
                    <a:pt x="419" y="346"/>
                  </a:lnTo>
                  <a:lnTo>
                    <a:pt x="396" y="361"/>
                  </a:lnTo>
                  <a:lnTo>
                    <a:pt x="374" y="375"/>
                  </a:lnTo>
                  <a:lnTo>
                    <a:pt x="349" y="384"/>
                  </a:lnTo>
                  <a:lnTo>
                    <a:pt x="327" y="392"/>
                  </a:lnTo>
                  <a:lnTo>
                    <a:pt x="260" y="411"/>
                  </a:lnTo>
                  <a:lnTo>
                    <a:pt x="225" y="422"/>
                  </a:lnTo>
                  <a:lnTo>
                    <a:pt x="189" y="434"/>
                  </a:lnTo>
                  <a:lnTo>
                    <a:pt x="155" y="447"/>
                  </a:lnTo>
                  <a:lnTo>
                    <a:pt x="119" y="462"/>
                  </a:lnTo>
                  <a:lnTo>
                    <a:pt x="86" y="478"/>
                  </a:lnTo>
                  <a:lnTo>
                    <a:pt x="56" y="496"/>
                  </a:lnTo>
                  <a:lnTo>
                    <a:pt x="41" y="511"/>
                  </a:lnTo>
                  <a:lnTo>
                    <a:pt x="27" y="528"/>
                  </a:lnTo>
                  <a:lnTo>
                    <a:pt x="16" y="549"/>
                  </a:lnTo>
                  <a:lnTo>
                    <a:pt x="8" y="570"/>
                  </a:lnTo>
                  <a:lnTo>
                    <a:pt x="3" y="592"/>
                  </a:lnTo>
                  <a:lnTo>
                    <a:pt x="0" y="614"/>
                  </a:lnTo>
                  <a:lnTo>
                    <a:pt x="0" y="636"/>
                  </a:lnTo>
                  <a:lnTo>
                    <a:pt x="3" y="655"/>
                  </a:lnTo>
                  <a:lnTo>
                    <a:pt x="14" y="689"/>
                  </a:lnTo>
                  <a:lnTo>
                    <a:pt x="19" y="703"/>
                  </a:lnTo>
                  <a:lnTo>
                    <a:pt x="25" y="715"/>
                  </a:lnTo>
                  <a:lnTo>
                    <a:pt x="31" y="724"/>
                  </a:lnTo>
                  <a:lnTo>
                    <a:pt x="37" y="731"/>
                  </a:lnTo>
                  <a:lnTo>
                    <a:pt x="44" y="735"/>
                  </a:lnTo>
                  <a:lnTo>
                    <a:pt x="49" y="737"/>
                  </a:lnTo>
                  <a:lnTo>
                    <a:pt x="55" y="709"/>
                  </a:lnTo>
                  <a:lnTo>
                    <a:pt x="64" y="682"/>
                  </a:lnTo>
                  <a:lnTo>
                    <a:pt x="78" y="655"/>
                  </a:lnTo>
                  <a:lnTo>
                    <a:pt x="96" y="631"/>
                  </a:lnTo>
                  <a:lnTo>
                    <a:pt x="118" y="607"/>
                  </a:lnTo>
                  <a:lnTo>
                    <a:pt x="145" y="587"/>
                  </a:lnTo>
                  <a:lnTo>
                    <a:pt x="174" y="568"/>
                  </a:lnTo>
                  <a:lnTo>
                    <a:pt x="210" y="552"/>
                  </a:lnTo>
                  <a:lnTo>
                    <a:pt x="249" y="533"/>
                  </a:lnTo>
                  <a:lnTo>
                    <a:pt x="286" y="513"/>
                  </a:lnTo>
                  <a:lnTo>
                    <a:pt x="321" y="494"/>
                  </a:lnTo>
                  <a:lnTo>
                    <a:pt x="353" y="478"/>
                  </a:lnTo>
                  <a:lnTo>
                    <a:pt x="382" y="462"/>
                  </a:lnTo>
                  <a:lnTo>
                    <a:pt x="408" y="445"/>
                  </a:lnTo>
                  <a:lnTo>
                    <a:pt x="433" y="432"/>
                  </a:lnTo>
                  <a:lnTo>
                    <a:pt x="455" y="417"/>
                  </a:lnTo>
                  <a:lnTo>
                    <a:pt x="475" y="405"/>
                  </a:lnTo>
                  <a:lnTo>
                    <a:pt x="492" y="391"/>
                  </a:lnTo>
                  <a:lnTo>
                    <a:pt x="508" y="376"/>
                  </a:lnTo>
                  <a:lnTo>
                    <a:pt x="523" y="360"/>
                  </a:lnTo>
                  <a:lnTo>
                    <a:pt x="537" y="340"/>
                  </a:lnTo>
                  <a:lnTo>
                    <a:pt x="548" y="320"/>
                  </a:lnTo>
                  <a:lnTo>
                    <a:pt x="560" y="297"/>
                  </a:lnTo>
                  <a:lnTo>
                    <a:pt x="570" y="274"/>
                  </a:lnTo>
                  <a:lnTo>
                    <a:pt x="578" y="245"/>
                  </a:lnTo>
                  <a:lnTo>
                    <a:pt x="585" y="214"/>
                  </a:lnTo>
                  <a:lnTo>
                    <a:pt x="592" y="180"/>
                  </a:lnTo>
                  <a:lnTo>
                    <a:pt x="598" y="146"/>
                  </a:lnTo>
                  <a:lnTo>
                    <a:pt x="607" y="112"/>
                  </a:lnTo>
                  <a:lnTo>
                    <a:pt x="618" y="78"/>
                  </a:lnTo>
                  <a:lnTo>
                    <a:pt x="634" y="44"/>
                  </a:lnTo>
                  <a:lnTo>
                    <a:pt x="655" y="14"/>
                  </a:lnTo>
                  <a:lnTo>
                    <a:pt x="640" y="8"/>
                  </a:lnTo>
                  <a:lnTo>
                    <a:pt x="630" y="3"/>
                  </a:lnTo>
                  <a:lnTo>
                    <a:pt x="628" y="2"/>
                  </a:lnTo>
                  <a:lnTo>
                    <a:pt x="626" y="0"/>
                  </a:lnTo>
                  <a:lnTo>
                    <a:pt x="626" y="2"/>
                  </a:lnTo>
                  <a:lnTo>
                    <a:pt x="602" y="14"/>
                  </a:lnTo>
                  <a:lnTo>
                    <a:pt x="582" y="27"/>
                  </a:lnTo>
                  <a:lnTo>
                    <a:pt x="564" y="44"/>
                  </a:lnTo>
                  <a:lnTo>
                    <a:pt x="548" y="60"/>
                  </a:lnTo>
                  <a:lnTo>
                    <a:pt x="534" y="79"/>
                  </a:lnTo>
                  <a:lnTo>
                    <a:pt x="522" y="99"/>
                  </a:lnTo>
                  <a:lnTo>
                    <a:pt x="512" y="120"/>
                  </a:lnTo>
                  <a:lnTo>
                    <a:pt x="504" y="143"/>
                  </a:lnTo>
                  <a:lnTo>
                    <a:pt x="499" y="160"/>
                  </a:lnTo>
                  <a:lnTo>
                    <a:pt x="496" y="176"/>
                  </a:lnTo>
                  <a:lnTo>
                    <a:pt x="495" y="204"/>
                  </a:lnTo>
                  <a:lnTo>
                    <a:pt x="493" y="230"/>
                  </a:lnTo>
                  <a:lnTo>
                    <a:pt x="491" y="244"/>
                  </a:lnTo>
                  <a:lnTo>
                    <a:pt x="486" y="257"/>
                  </a:lnTo>
                  <a:lnTo>
                    <a:pt x="486" y="255"/>
                  </a:lnTo>
                  <a:lnTo>
                    <a:pt x="486" y="257"/>
                  </a:lnTo>
                </a:path>
              </a:pathLst>
            </a:custGeom>
            <a:solidFill>
              <a:srgbClr val="C6DBE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09" name="Freeform 19">
              <a:extLst>
                <a:ext uri="{FF2B5EF4-FFF2-40B4-BE49-F238E27FC236}">
                  <a16:creationId xmlns:a16="http://schemas.microsoft.com/office/drawing/2014/main" id="{62800A5B-88EA-57E8-63EC-44B4C98FEF22}"/>
                </a:ext>
              </a:extLst>
            </p:cNvPr>
            <p:cNvSpPr>
              <a:spLocks/>
            </p:cNvSpPr>
            <p:nvPr/>
          </p:nvSpPr>
          <p:spPr bwMode="auto">
            <a:xfrm>
              <a:off x="2075" y="2842"/>
              <a:ext cx="655" cy="723"/>
            </a:xfrm>
            <a:custGeom>
              <a:avLst/>
              <a:gdLst>
                <a:gd name="T0" fmla="*/ 480 w 655"/>
                <a:gd name="T1" fmla="*/ 279 h 723"/>
                <a:gd name="T2" fmla="*/ 447 w 655"/>
                <a:gd name="T3" fmla="*/ 322 h 723"/>
                <a:gd name="T4" fmla="*/ 405 w 655"/>
                <a:gd name="T5" fmla="*/ 357 h 723"/>
                <a:gd name="T6" fmla="*/ 361 w 655"/>
                <a:gd name="T7" fmla="*/ 382 h 723"/>
                <a:gd name="T8" fmla="*/ 309 w 655"/>
                <a:gd name="T9" fmla="*/ 401 h 723"/>
                <a:gd name="T10" fmla="*/ 240 w 655"/>
                <a:gd name="T11" fmla="*/ 422 h 723"/>
                <a:gd name="T12" fmla="*/ 130 w 655"/>
                <a:gd name="T13" fmla="*/ 459 h 723"/>
                <a:gd name="T14" fmla="*/ 66 w 655"/>
                <a:gd name="T15" fmla="*/ 491 h 723"/>
                <a:gd name="T16" fmla="*/ 34 w 655"/>
                <a:gd name="T17" fmla="*/ 522 h 723"/>
                <a:gd name="T18" fmla="*/ 13 w 655"/>
                <a:gd name="T19" fmla="*/ 561 h 723"/>
                <a:gd name="T20" fmla="*/ 2 w 655"/>
                <a:gd name="T21" fmla="*/ 604 h 723"/>
                <a:gd name="T22" fmla="*/ 2 w 655"/>
                <a:gd name="T23" fmla="*/ 642 h 723"/>
                <a:gd name="T24" fmla="*/ 10 w 655"/>
                <a:gd name="T25" fmla="*/ 677 h 723"/>
                <a:gd name="T26" fmla="*/ 21 w 655"/>
                <a:gd name="T27" fmla="*/ 703 h 723"/>
                <a:gd name="T28" fmla="*/ 32 w 655"/>
                <a:gd name="T29" fmla="*/ 718 h 723"/>
                <a:gd name="T30" fmla="*/ 43 w 655"/>
                <a:gd name="T31" fmla="*/ 722 h 723"/>
                <a:gd name="T32" fmla="*/ 61 w 655"/>
                <a:gd name="T33" fmla="*/ 665 h 723"/>
                <a:gd name="T34" fmla="*/ 95 w 655"/>
                <a:gd name="T35" fmla="*/ 615 h 723"/>
                <a:gd name="T36" fmla="*/ 147 w 655"/>
                <a:gd name="T37" fmla="*/ 571 h 723"/>
                <a:gd name="T38" fmla="*/ 214 w 655"/>
                <a:gd name="T39" fmla="*/ 536 h 723"/>
                <a:gd name="T40" fmla="*/ 298 w 655"/>
                <a:gd name="T41" fmla="*/ 501 h 723"/>
                <a:gd name="T42" fmla="*/ 367 w 655"/>
                <a:gd name="T43" fmla="*/ 466 h 723"/>
                <a:gd name="T44" fmla="*/ 422 w 655"/>
                <a:gd name="T45" fmla="*/ 434 h 723"/>
                <a:gd name="T46" fmla="*/ 465 w 655"/>
                <a:gd name="T47" fmla="*/ 407 h 723"/>
                <a:gd name="T48" fmla="*/ 498 w 655"/>
                <a:gd name="T49" fmla="*/ 381 h 723"/>
                <a:gd name="T50" fmla="*/ 525 w 655"/>
                <a:gd name="T51" fmla="*/ 347 h 723"/>
                <a:gd name="T52" fmla="*/ 547 w 655"/>
                <a:gd name="T53" fmla="*/ 309 h 723"/>
                <a:gd name="T54" fmla="*/ 566 w 655"/>
                <a:gd name="T55" fmla="*/ 264 h 723"/>
                <a:gd name="T56" fmla="*/ 580 w 655"/>
                <a:gd name="T57" fmla="*/ 203 h 723"/>
                <a:gd name="T58" fmla="*/ 593 w 655"/>
                <a:gd name="T59" fmla="*/ 133 h 723"/>
                <a:gd name="T60" fmla="*/ 614 w 655"/>
                <a:gd name="T61" fmla="*/ 65 h 723"/>
                <a:gd name="T62" fmla="*/ 654 w 655"/>
                <a:gd name="T63" fmla="*/ 3 h 723"/>
                <a:gd name="T64" fmla="*/ 636 w 655"/>
                <a:gd name="T65" fmla="*/ 0 h 723"/>
                <a:gd name="T66" fmla="*/ 614 w 655"/>
                <a:gd name="T67" fmla="*/ 1 h 723"/>
                <a:gd name="T68" fmla="*/ 591 w 655"/>
                <a:gd name="T69" fmla="*/ 20 h 723"/>
                <a:gd name="T70" fmla="*/ 557 w 655"/>
                <a:gd name="T71" fmla="*/ 50 h 723"/>
                <a:gd name="T72" fmla="*/ 532 w 655"/>
                <a:gd name="T73" fmla="*/ 86 h 723"/>
                <a:gd name="T74" fmla="*/ 506 w 655"/>
                <a:gd name="T75" fmla="*/ 146 h 723"/>
                <a:gd name="T76" fmla="*/ 499 w 655"/>
                <a:gd name="T77" fmla="*/ 177 h 723"/>
                <a:gd name="T78" fmla="*/ 496 w 655"/>
                <a:gd name="T79" fmla="*/ 227 h 7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55"/>
                <a:gd name="T121" fmla="*/ 0 h 723"/>
                <a:gd name="T122" fmla="*/ 655 w 655"/>
                <a:gd name="T123" fmla="*/ 723 h 7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55" h="723">
                  <a:moveTo>
                    <a:pt x="491" y="252"/>
                  </a:moveTo>
                  <a:lnTo>
                    <a:pt x="480" y="279"/>
                  </a:lnTo>
                  <a:lnTo>
                    <a:pt x="466" y="302"/>
                  </a:lnTo>
                  <a:lnTo>
                    <a:pt x="447" y="322"/>
                  </a:lnTo>
                  <a:lnTo>
                    <a:pt x="426" y="342"/>
                  </a:lnTo>
                  <a:lnTo>
                    <a:pt x="405" y="357"/>
                  </a:lnTo>
                  <a:lnTo>
                    <a:pt x="382" y="371"/>
                  </a:lnTo>
                  <a:lnTo>
                    <a:pt x="361" y="382"/>
                  </a:lnTo>
                  <a:lnTo>
                    <a:pt x="340" y="390"/>
                  </a:lnTo>
                  <a:lnTo>
                    <a:pt x="309" y="401"/>
                  </a:lnTo>
                  <a:lnTo>
                    <a:pt x="274" y="411"/>
                  </a:lnTo>
                  <a:lnTo>
                    <a:pt x="240" y="422"/>
                  </a:lnTo>
                  <a:lnTo>
                    <a:pt x="203" y="434"/>
                  </a:lnTo>
                  <a:lnTo>
                    <a:pt x="130" y="459"/>
                  </a:lnTo>
                  <a:lnTo>
                    <a:pt x="98" y="475"/>
                  </a:lnTo>
                  <a:lnTo>
                    <a:pt x="66" y="491"/>
                  </a:lnTo>
                  <a:lnTo>
                    <a:pt x="49" y="505"/>
                  </a:lnTo>
                  <a:lnTo>
                    <a:pt x="34" y="522"/>
                  </a:lnTo>
                  <a:lnTo>
                    <a:pt x="22" y="541"/>
                  </a:lnTo>
                  <a:lnTo>
                    <a:pt x="13" y="561"/>
                  </a:lnTo>
                  <a:lnTo>
                    <a:pt x="6" y="582"/>
                  </a:lnTo>
                  <a:lnTo>
                    <a:pt x="2" y="604"/>
                  </a:lnTo>
                  <a:lnTo>
                    <a:pt x="0" y="623"/>
                  </a:lnTo>
                  <a:lnTo>
                    <a:pt x="2" y="642"/>
                  </a:lnTo>
                  <a:lnTo>
                    <a:pt x="6" y="660"/>
                  </a:lnTo>
                  <a:lnTo>
                    <a:pt x="10" y="677"/>
                  </a:lnTo>
                  <a:lnTo>
                    <a:pt x="15" y="692"/>
                  </a:lnTo>
                  <a:lnTo>
                    <a:pt x="21" y="703"/>
                  </a:lnTo>
                  <a:lnTo>
                    <a:pt x="26" y="713"/>
                  </a:lnTo>
                  <a:lnTo>
                    <a:pt x="32" y="718"/>
                  </a:lnTo>
                  <a:lnTo>
                    <a:pt x="37" y="722"/>
                  </a:lnTo>
                  <a:lnTo>
                    <a:pt x="43" y="722"/>
                  </a:lnTo>
                  <a:lnTo>
                    <a:pt x="49" y="694"/>
                  </a:lnTo>
                  <a:lnTo>
                    <a:pt x="61" y="665"/>
                  </a:lnTo>
                  <a:lnTo>
                    <a:pt x="76" y="639"/>
                  </a:lnTo>
                  <a:lnTo>
                    <a:pt x="95" y="615"/>
                  </a:lnTo>
                  <a:lnTo>
                    <a:pt x="118" y="592"/>
                  </a:lnTo>
                  <a:lnTo>
                    <a:pt x="147" y="571"/>
                  </a:lnTo>
                  <a:lnTo>
                    <a:pt x="177" y="551"/>
                  </a:lnTo>
                  <a:lnTo>
                    <a:pt x="214" y="536"/>
                  </a:lnTo>
                  <a:lnTo>
                    <a:pt x="258" y="518"/>
                  </a:lnTo>
                  <a:lnTo>
                    <a:pt x="298" y="501"/>
                  </a:lnTo>
                  <a:lnTo>
                    <a:pt x="333" y="483"/>
                  </a:lnTo>
                  <a:lnTo>
                    <a:pt x="367" y="466"/>
                  </a:lnTo>
                  <a:lnTo>
                    <a:pt x="396" y="450"/>
                  </a:lnTo>
                  <a:lnTo>
                    <a:pt x="422" y="434"/>
                  </a:lnTo>
                  <a:lnTo>
                    <a:pt x="446" y="420"/>
                  </a:lnTo>
                  <a:lnTo>
                    <a:pt x="465" y="407"/>
                  </a:lnTo>
                  <a:lnTo>
                    <a:pt x="482" y="394"/>
                  </a:lnTo>
                  <a:lnTo>
                    <a:pt x="498" y="381"/>
                  </a:lnTo>
                  <a:lnTo>
                    <a:pt x="511" y="366"/>
                  </a:lnTo>
                  <a:lnTo>
                    <a:pt x="525" y="347"/>
                  </a:lnTo>
                  <a:lnTo>
                    <a:pt x="536" y="329"/>
                  </a:lnTo>
                  <a:lnTo>
                    <a:pt x="547" y="309"/>
                  </a:lnTo>
                  <a:lnTo>
                    <a:pt x="557" y="287"/>
                  </a:lnTo>
                  <a:lnTo>
                    <a:pt x="566" y="264"/>
                  </a:lnTo>
                  <a:lnTo>
                    <a:pt x="574" y="234"/>
                  </a:lnTo>
                  <a:lnTo>
                    <a:pt x="580" y="203"/>
                  </a:lnTo>
                  <a:lnTo>
                    <a:pt x="587" y="170"/>
                  </a:lnTo>
                  <a:lnTo>
                    <a:pt x="593" y="133"/>
                  </a:lnTo>
                  <a:lnTo>
                    <a:pt x="602" y="99"/>
                  </a:lnTo>
                  <a:lnTo>
                    <a:pt x="614" y="65"/>
                  </a:lnTo>
                  <a:lnTo>
                    <a:pt x="632" y="31"/>
                  </a:lnTo>
                  <a:lnTo>
                    <a:pt x="654" y="3"/>
                  </a:lnTo>
                  <a:lnTo>
                    <a:pt x="644" y="1"/>
                  </a:lnTo>
                  <a:lnTo>
                    <a:pt x="636" y="0"/>
                  </a:lnTo>
                  <a:lnTo>
                    <a:pt x="622" y="0"/>
                  </a:lnTo>
                  <a:lnTo>
                    <a:pt x="614" y="1"/>
                  </a:lnTo>
                  <a:lnTo>
                    <a:pt x="610" y="8"/>
                  </a:lnTo>
                  <a:lnTo>
                    <a:pt x="591" y="20"/>
                  </a:lnTo>
                  <a:lnTo>
                    <a:pt x="573" y="34"/>
                  </a:lnTo>
                  <a:lnTo>
                    <a:pt x="557" y="50"/>
                  </a:lnTo>
                  <a:lnTo>
                    <a:pt x="543" y="68"/>
                  </a:lnTo>
                  <a:lnTo>
                    <a:pt x="532" y="86"/>
                  </a:lnTo>
                  <a:lnTo>
                    <a:pt x="521" y="105"/>
                  </a:lnTo>
                  <a:lnTo>
                    <a:pt x="506" y="146"/>
                  </a:lnTo>
                  <a:lnTo>
                    <a:pt x="502" y="162"/>
                  </a:lnTo>
                  <a:lnTo>
                    <a:pt x="499" y="177"/>
                  </a:lnTo>
                  <a:lnTo>
                    <a:pt x="498" y="203"/>
                  </a:lnTo>
                  <a:lnTo>
                    <a:pt x="496" y="227"/>
                  </a:lnTo>
                  <a:lnTo>
                    <a:pt x="491" y="252"/>
                  </a:lnTo>
                </a:path>
              </a:pathLst>
            </a:custGeom>
            <a:solidFill>
              <a:srgbClr val="CFE1E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0" name="Freeform 20">
              <a:extLst>
                <a:ext uri="{FF2B5EF4-FFF2-40B4-BE49-F238E27FC236}">
                  <a16:creationId xmlns:a16="http://schemas.microsoft.com/office/drawing/2014/main" id="{64F851BA-DD0E-7A38-372B-97E16E56A903}"/>
                </a:ext>
              </a:extLst>
            </p:cNvPr>
            <p:cNvSpPr>
              <a:spLocks/>
            </p:cNvSpPr>
            <p:nvPr/>
          </p:nvSpPr>
          <p:spPr bwMode="auto">
            <a:xfrm>
              <a:off x="2077" y="2834"/>
              <a:ext cx="653" cy="719"/>
            </a:xfrm>
            <a:custGeom>
              <a:avLst/>
              <a:gdLst>
                <a:gd name="T0" fmla="*/ 484 w 653"/>
                <a:gd name="T1" fmla="*/ 284 h 719"/>
                <a:gd name="T2" fmla="*/ 454 w 653"/>
                <a:gd name="T3" fmla="*/ 328 h 719"/>
                <a:gd name="T4" fmla="*/ 412 w 653"/>
                <a:gd name="T5" fmla="*/ 365 h 719"/>
                <a:gd name="T6" fmla="*/ 371 w 653"/>
                <a:gd name="T7" fmla="*/ 389 h 719"/>
                <a:gd name="T8" fmla="*/ 322 w 653"/>
                <a:gd name="T9" fmla="*/ 408 h 719"/>
                <a:gd name="T10" fmla="*/ 253 w 653"/>
                <a:gd name="T11" fmla="*/ 429 h 719"/>
                <a:gd name="T12" fmla="*/ 141 w 653"/>
                <a:gd name="T13" fmla="*/ 465 h 719"/>
                <a:gd name="T14" fmla="*/ 74 w 653"/>
                <a:gd name="T15" fmla="*/ 495 h 719"/>
                <a:gd name="T16" fmla="*/ 42 w 653"/>
                <a:gd name="T17" fmla="*/ 524 h 719"/>
                <a:gd name="T18" fmla="*/ 16 w 653"/>
                <a:gd name="T19" fmla="*/ 561 h 719"/>
                <a:gd name="T20" fmla="*/ 2 w 653"/>
                <a:gd name="T21" fmla="*/ 601 h 719"/>
                <a:gd name="T22" fmla="*/ 0 w 653"/>
                <a:gd name="T23" fmla="*/ 641 h 719"/>
                <a:gd name="T24" fmla="*/ 12 w 653"/>
                <a:gd name="T25" fmla="*/ 688 h 719"/>
                <a:gd name="T26" fmla="*/ 23 w 653"/>
                <a:gd name="T27" fmla="*/ 709 h 719"/>
                <a:gd name="T28" fmla="*/ 31 w 653"/>
                <a:gd name="T29" fmla="*/ 718 h 719"/>
                <a:gd name="T30" fmla="*/ 43 w 653"/>
                <a:gd name="T31" fmla="*/ 690 h 719"/>
                <a:gd name="T32" fmla="*/ 72 w 653"/>
                <a:gd name="T33" fmla="*/ 633 h 719"/>
                <a:gd name="T34" fmla="*/ 119 w 653"/>
                <a:gd name="T35" fmla="*/ 585 h 719"/>
                <a:gd name="T36" fmla="*/ 181 w 653"/>
                <a:gd name="T37" fmla="*/ 544 h 719"/>
                <a:gd name="T38" fmla="*/ 267 w 653"/>
                <a:gd name="T39" fmla="*/ 512 h 719"/>
                <a:gd name="T40" fmla="*/ 345 w 653"/>
                <a:gd name="T41" fmla="*/ 479 h 719"/>
                <a:gd name="T42" fmla="*/ 407 w 653"/>
                <a:gd name="T43" fmla="*/ 445 h 719"/>
                <a:gd name="T44" fmla="*/ 454 w 653"/>
                <a:gd name="T45" fmla="*/ 416 h 719"/>
                <a:gd name="T46" fmla="*/ 489 w 653"/>
                <a:gd name="T47" fmla="*/ 390 h 719"/>
                <a:gd name="T48" fmla="*/ 526 w 653"/>
                <a:gd name="T49" fmla="*/ 344 h 719"/>
                <a:gd name="T50" fmla="*/ 561 w 653"/>
                <a:gd name="T51" fmla="*/ 265 h 719"/>
                <a:gd name="T52" fmla="*/ 575 w 653"/>
                <a:gd name="T53" fmla="*/ 204 h 719"/>
                <a:gd name="T54" fmla="*/ 582 w 653"/>
                <a:gd name="T55" fmla="*/ 170 h 719"/>
                <a:gd name="T56" fmla="*/ 598 w 653"/>
                <a:gd name="T57" fmla="*/ 98 h 719"/>
                <a:gd name="T58" fmla="*/ 629 w 653"/>
                <a:gd name="T59" fmla="*/ 30 h 719"/>
                <a:gd name="T60" fmla="*/ 631 w 653"/>
                <a:gd name="T61" fmla="*/ 3 h 719"/>
                <a:gd name="T62" fmla="*/ 603 w 653"/>
                <a:gd name="T63" fmla="*/ 12 h 719"/>
                <a:gd name="T64" fmla="*/ 579 w 653"/>
                <a:gd name="T65" fmla="*/ 37 h 719"/>
                <a:gd name="T66" fmla="*/ 550 w 653"/>
                <a:gd name="T67" fmla="*/ 68 h 719"/>
                <a:gd name="T68" fmla="*/ 520 w 653"/>
                <a:gd name="T69" fmla="*/ 120 h 719"/>
                <a:gd name="T70" fmla="*/ 501 w 653"/>
                <a:gd name="T71" fmla="*/ 188 h 719"/>
                <a:gd name="T72" fmla="*/ 499 w 653"/>
                <a:gd name="T73" fmla="*/ 234 h 719"/>
                <a:gd name="T74" fmla="*/ 493 w 653"/>
                <a:gd name="T75" fmla="*/ 257 h 7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3"/>
                <a:gd name="T115" fmla="*/ 0 h 719"/>
                <a:gd name="T116" fmla="*/ 653 w 653"/>
                <a:gd name="T117" fmla="*/ 719 h 7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3" h="719">
                  <a:moveTo>
                    <a:pt x="493" y="260"/>
                  </a:moveTo>
                  <a:lnTo>
                    <a:pt x="484" y="284"/>
                  </a:lnTo>
                  <a:lnTo>
                    <a:pt x="471" y="308"/>
                  </a:lnTo>
                  <a:lnTo>
                    <a:pt x="454" y="328"/>
                  </a:lnTo>
                  <a:lnTo>
                    <a:pt x="434" y="347"/>
                  </a:lnTo>
                  <a:lnTo>
                    <a:pt x="412" y="365"/>
                  </a:lnTo>
                  <a:lnTo>
                    <a:pt x="390" y="378"/>
                  </a:lnTo>
                  <a:lnTo>
                    <a:pt x="371" y="389"/>
                  </a:lnTo>
                  <a:lnTo>
                    <a:pt x="353" y="397"/>
                  </a:lnTo>
                  <a:lnTo>
                    <a:pt x="322" y="408"/>
                  </a:lnTo>
                  <a:lnTo>
                    <a:pt x="288" y="418"/>
                  </a:lnTo>
                  <a:lnTo>
                    <a:pt x="253" y="429"/>
                  </a:lnTo>
                  <a:lnTo>
                    <a:pt x="215" y="440"/>
                  </a:lnTo>
                  <a:lnTo>
                    <a:pt x="141" y="465"/>
                  </a:lnTo>
                  <a:lnTo>
                    <a:pt x="105" y="480"/>
                  </a:lnTo>
                  <a:lnTo>
                    <a:pt x="74" y="495"/>
                  </a:lnTo>
                  <a:lnTo>
                    <a:pt x="56" y="508"/>
                  </a:lnTo>
                  <a:lnTo>
                    <a:pt x="42" y="524"/>
                  </a:lnTo>
                  <a:lnTo>
                    <a:pt x="28" y="542"/>
                  </a:lnTo>
                  <a:lnTo>
                    <a:pt x="16" y="561"/>
                  </a:lnTo>
                  <a:lnTo>
                    <a:pt x="8" y="581"/>
                  </a:lnTo>
                  <a:lnTo>
                    <a:pt x="2" y="601"/>
                  </a:lnTo>
                  <a:lnTo>
                    <a:pt x="0" y="622"/>
                  </a:lnTo>
                  <a:lnTo>
                    <a:pt x="0" y="641"/>
                  </a:lnTo>
                  <a:lnTo>
                    <a:pt x="6" y="675"/>
                  </a:lnTo>
                  <a:lnTo>
                    <a:pt x="12" y="688"/>
                  </a:lnTo>
                  <a:lnTo>
                    <a:pt x="17" y="701"/>
                  </a:lnTo>
                  <a:lnTo>
                    <a:pt x="23" y="709"/>
                  </a:lnTo>
                  <a:lnTo>
                    <a:pt x="27" y="716"/>
                  </a:lnTo>
                  <a:lnTo>
                    <a:pt x="31" y="718"/>
                  </a:lnTo>
                  <a:lnTo>
                    <a:pt x="34" y="718"/>
                  </a:lnTo>
                  <a:lnTo>
                    <a:pt x="43" y="690"/>
                  </a:lnTo>
                  <a:lnTo>
                    <a:pt x="55" y="660"/>
                  </a:lnTo>
                  <a:lnTo>
                    <a:pt x="72" y="633"/>
                  </a:lnTo>
                  <a:lnTo>
                    <a:pt x="93" y="608"/>
                  </a:lnTo>
                  <a:lnTo>
                    <a:pt x="119" y="585"/>
                  </a:lnTo>
                  <a:lnTo>
                    <a:pt x="147" y="565"/>
                  </a:lnTo>
                  <a:lnTo>
                    <a:pt x="181" y="544"/>
                  </a:lnTo>
                  <a:lnTo>
                    <a:pt x="220" y="529"/>
                  </a:lnTo>
                  <a:lnTo>
                    <a:pt x="267" y="512"/>
                  </a:lnTo>
                  <a:lnTo>
                    <a:pt x="307" y="495"/>
                  </a:lnTo>
                  <a:lnTo>
                    <a:pt x="345" y="479"/>
                  </a:lnTo>
                  <a:lnTo>
                    <a:pt x="378" y="461"/>
                  </a:lnTo>
                  <a:lnTo>
                    <a:pt x="407" y="445"/>
                  </a:lnTo>
                  <a:lnTo>
                    <a:pt x="433" y="430"/>
                  </a:lnTo>
                  <a:lnTo>
                    <a:pt x="454" y="416"/>
                  </a:lnTo>
                  <a:lnTo>
                    <a:pt x="474" y="403"/>
                  </a:lnTo>
                  <a:lnTo>
                    <a:pt x="489" y="390"/>
                  </a:lnTo>
                  <a:lnTo>
                    <a:pt x="503" y="377"/>
                  </a:lnTo>
                  <a:lnTo>
                    <a:pt x="526" y="344"/>
                  </a:lnTo>
                  <a:lnTo>
                    <a:pt x="545" y="308"/>
                  </a:lnTo>
                  <a:lnTo>
                    <a:pt x="561" y="265"/>
                  </a:lnTo>
                  <a:lnTo>
                    <a:pt x="570" y="236"/>
                  </a:lnTo>
                  <a:lnTo>
                    <a:pt x="575" y="204"/>
                  </a:lnTo>
                  <a:lnTo>
                    <a:pt x="579" y="186"/>
                  </a:lnTo>
                  <a:lnTo>
                    <a:pt x="582" y="170"/>
                  </a:lnTo>
                  <a:lnTo>
                    <a:pt x="589" y="133"/>
                  </a:lnTo>
                  <a:lnTo>
                    <a:pt x="598" y="98"/>
                  </a:lnTo>
                  <a:lnTo>
                    <a:pt x="611" y="62"/>
                  </a:lnTo>
                  <a:lnTo>
                    <a:pt x="629" y="30"/>
                  </a:lnTo>
                  <a:lnTo>
                    <a:pt x="652" y="0"/>
                  </a:lnTo>
                  <a:lnTo>
                    <a:pt x="631" y="3"/>
                  </a:lnTo>
                  <a:lnTo>
                    <a:pt x="615" y="6"/>
                  </a:lnTo>
                  <a:lnTo>
                    <a:pt x="603" y="12"/>
                  </a:lnTo>
                  <a:lnTo>
                    <a:pt x="595" y="23"/>
                  </a:lnTo>
                  <a:lnTo>
                    <a:pt x="579" y="37"/>
                  </a:lnTo>
                  <a:lnTo>
                    <a:pt x="564" y="52"/>
                  </a:lnTo>
                  <a:lnTo>
                    <a:pt x="550" y="68"/>
                  </a:lnTo>
                  <a:lnTo>
                    <a:pt x="538" y="84"/>
                  </a:lnTo>
                  <a:lnTo>
                    <a:pt x="520" y="120"/>
                  </a:lnTo>
                  <a:lnTo>
                    <a:pt x="507" y="162"/>
                  </a:lnTo>
                  <a:lnTo>
                    <a:pt x="501" y="188"/>
                  </a:lnTo>
                  <a:lnTo>
                    <a:pt x="500" y="211"/>
                  </a:lnTo>
                  <a:lnTo>
                    <a:pt x="499" y="234"/>
                  </a:lnTo>
                  <a:lnTo>
                    <a:pt x="493" y="260"/>
                  </a:lnTo>
                  <a:lnTo>
                    <a:pt x="493" y="257"/>
                  </a:lnTo>
                  <a:lnTo>
                    <a:pt x="493" y="260"/>
                  </a:lnTo>
                </a:path>
              </a:pathLst>
            </a:custGeom>
            <a:solidFill>
              <a:srgbClr val="D8E7F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1" name="Freeform 21">
              <a:extLst>
                <a:ext uri="{FF2B5EF4-FFF2-40B4-BE49-F238E27FC236}">
                  <a16:creationId xmlns:a16="http://schemas.microsoft.com/office/drawing/2014/main" id="{4AE474E0-B0B5-F4C9-1D12-F9F6428A6E55}"/>
                </a:ext>
              </a:extLst>
            </p:cNvPr>
            <p:cNvSpPr>
              <a:spLocks/>
            </p:cNvSpPr>
            <p:nvPr/>
          </p:nvSpPr>
          <p:spPr bwMode="auto">
            <a:xfrm>
              <a:off x="2081" y="2827"/>
              <a:ext cx="649" cy="718"/>
            </a:xfrm>
            <a:custGeom>
              <a:avLst/>
              <a:gdLst>
                <a:gd name="T0" fmla="*/ 486 w 649"/>
                <a:gd name="T1" fmla="*/ 289 h 718"/>
                <a:gd name="T2" fmla="*/ 457 w 649"/>
                <a:gd name="T3" fmla="*/ 335 h 718"/>
                <a:gd name="T4" fmla="*/ 418 w 649"/>
                <a:gd name="T5" fmla="*/ 370 h 718"/>
                <a:gd name="T6" fmla="*/ 378 w 649"/>
                <a:gd name="T7" fmla="*/ 396 h 718"/>
                <a:gd name="T8" fmla="*/ 334 w 649"/>
                <a:gd name="T9" fmla="*/ 415 h 718"/>
                <a:gd name="T10" fmla="*/ 224 w 649"/>
                <a:gd name="T11" fmla="*/ 449 h 718"/>
                <a:gd name="T12" fmla="*/ 112 w 649"/>
                <a:gd name="T13" fmla="*/ 484 h 718"/>
                <a:gd name="T14" fmla="*/ 62 w 649"/>
                <a:gd name="T15" fmla="*/ 509 h 718"/>
                <a:gd name="T16" fmla="*/ 33 w 649"/>
                <a:gd name="T17" fmla="*/ 541 h 718"/>
                <a:gd name="T18" fmla="*/ 11 w 649"/>
                <a:gd name="T19" fmla="*/ 580 h 718"/>
                <a:gd name="T20" fmla="*/ 0 w 649"/>
                <a:gd name="T21" fmla="*/ 618 h 718"/>
                <a:gd name="T22" fmla="*/ 4 w 649"/>
                <a:gd name="T23" fmla="*/ 671 h 718"/>
                <a:gd name="T24" fmla="*/ 12 w 649"/>
                <a:gd name="T25" fmla="*/ 698 h 718"/>
                <a:gd name="T26" fmla="*/ 20 w 649"/>
                <a:gd name="T27" fmla="*/ 715 h 718"/>
                <a:gd name="T28" fmla="*/ 27 w 649"/>
                <a:gd name="T29" fmla="*/ 717 h 718"/>
                <a:gd name="T30" fmla="*/ 50 w 649"/>
                <a:gd name="T31" fmla="*/ 655 h 718"/>
                <a:gd name="T32" fmla="*/ 89 w 649"/>
                <a:gd name="T33" fmla="*/ 602 h 718"/>
                <a:gd name="T34" fmla="*/ 148 w 649"/>
                <a:gd name="T35" fmla="*/ 556 h 718"/>
                <a:gd name="T36" fmla="*/ 224 w 649"/>
                <a:gd name="T37" fmla="*/ 521 h 718"/>
                <a:gd name="T38" fmla="*/ 316 w 649"/>
                <a:gd name="T39" fmla="*/ 490 h 718"/>
                <a:gd name="T40" fmla="*/ 389 w 649"/>
                <a:gd name="T41" fmla="*/ 459 h 718"/>
                <a:gd name="T42" fmla="*/ 444 w 649"/>
                <a:gd name="T43" fmla="*/ 427 h 718"/>
                <a:gd name="T44" fmla="*/ 482 w 649"/>
                <a:gd name="T45" fmla="*/ 399 h 718"/>
                <a:gd name="T46" fmla="*/ 525 w 649"/>
                <a:gd name="T47" fmla="*/ 343 h 718"/>
                <a:gd name="T48" fmla="*/ 557 w 649"/>
                <a:gd name="T49" fmla="*/ 264 h 718"/>
                <a:gd name="T50" fmla="*/ 570 w 649"/>
                <a:gd name="T51" fmla="*/ 205 h 718"/>
                <a:gd name="T52" fmla="*/ 582 w 649"/>
                <a:gd name="T53" fmla="*/ 135 h 718"/>
                <a:gd name="T54" fmla="*/ 604 w 649"/>
                <a:gd name="T55" fmla="*/ 64 h 718"/>
                <a:gd name="T56" fmla="*/ 634 w 649"/>
                <a:gd name="T57" fmla="*/ 15 h 718"/>
                <a:gd name="T58" fmla="*/ 625 w 649"/>
                <a:gd name="T59" fmla="*/ 7 h 718"/>
                <a:gd name="T60" fmla="*/ 590 w 649"/>
                <a:gd name="T61" fmla="*/ 26 h 718"/>
                <a:gd name="T62" fmla="*/ 563 w 649"/>
                <a:gd name="T63" fmla="*/ 53 h 718"/>
                <a:gd name="T64" fmla="*/ 531 w 649"/>
                <a:gd name="T65" fmla="*/ 102 h 718"/>
                <a:gd name="T66" fmla="*/ 507 w 649"/>
                <a:gd name="T67" fmla="*/ 174 h 718"/>
                <a:gd name="T68" fmla="*/ 499 w 649"/>
                <a:gd name="T69" fmla="*/ 220 h 718"/>
                <a:gd name="T70" fmla="*/ 495 w 649"/>
                <a:gd name="T71" fmla="*/ 264 h 7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9"/>
                <a:gd name="T109" fmla="*/ 0 h 718"/>
                <a:gd name="T110" fmla="*/ 649 w 649"/>
                <a:gd name="T111" fmla="*/ 718 h 7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9" h="718">
                  <a:moveTo>
                    <a:pt x="492" y="264"/>
                  </a:moveTo>
                  <a:lnTo>
                    <a:pt x="486" y="289"/>
                  </a:lnTo>
                  <a:lnTo>
                    <a:pt x="474" y="313"/>
                  </a:lnTo>
                  <a:lnTo>
                    <a:pt x="457" y="335"/>
                  </a:lnTo>
                  <a:lnTo>
                    <a:pt x="438" y="354"/>
                  </a:lnTo>
                  <a:lnTo>
                    <a:pt x="418" y="370"/>
                  </a:lnTo>
                  <a:lnTo>
                    <a:pt x="397" y="385"/>
                  </a:lnTo>
                  <a:lnTo>
                    <a:pt x="378" y="396"/>
                  </a:lnTo>
                  <a:lnTo>
                    <a:pt x="363" y="404"/>
                  </a:lnTo>
                  <a:lnTo>
                    <a:pt x="334" y="415"/>
                  </a:lnTo>
                  <a:lnTo>
                    <a:pt x="300" y="427"/>
                  </a:lnTo>
                  <a:lnTo>
                    <a:pt x="224" y="449"/>
                  </a:lnTo>
                  <a:lnTo>
                    <a:pt x="149" y="471"/>
                  </a:lnTo>
                  <a:lnTo>
                    <a:pt x="112" y="484"/>
                  </a:lnTo>
                  <a:lnTo>
                    <a:pt x="81" y="498"/>
                  </a:lnTo>
                  <a:lnTo>
                    <a:pt x="62" y="509"/>
                  </a:lnTo>
                  <a:lnTo>
                    <a:pt x="46" y="524"/>
                  </a:lnTo>
                  <a:lnTo>
                    <a:pt x="33" y="541"/>
                  </a:lnTo>
                  <a:lnTo>
                    <a:pt x="20" y="561"/>
                  </a:lnTo>
                  <a:lnTo>
                    <a:pt x="11" y="580"/>
                  </a:lnTo>
                  <a:lnTo>
                    <a:pt x="4" y="599"/>
                  </a:lnTo>
                  <a:lnTo>
                    <a:pt x="0" y="618"/>
                  </a:lnTo>
                  <a:lnTo>
                    <a:pt x="0" y="636"/>
                  </a:lnTo>
                  <a:lnTo>
                    <a:pt x="4" y="671"/>
                  </a:lnTo>
                  <a:lnTo>
                    <a:pt x="8" y="686"/>
                  </a:lnTo>
                  <a:lnTo>
                    <a:pt x="12" y="698"/>
                  </a:lnTo>
                  <a:lnTo>
                    <a:pt x="16" y="708"/>
                  </a:lnTo>
                  <a:lnTo>
                    <a:pt x="20" y="715"/>
                  </a:lnTo>
                  <a:lnTo>
                    <a:pt x="24" y="717"/>
                  </a:lnTo>
                  <a:lnTo>
                    <a:pt x="27" y="717"/>
                  </a:lnTo>
                  <a:lnTo>
                    <a:pt x="37" y="686"/>
                  </a:lnTo>
                  <a:lnTo>
                    <a:pt x="50" y="655"/>
                  </a:lnTo>
                  <a:lnTo>
                    <a:pt x="67" y="628"/>
                  </a:lnTo>
                  <a:lnTo>
                    <a:pt x="89" y="602"/>
                  </a:lnTo>
                  <a:lnTo>
                    <a:pt x="116" y="577"/>
                  </a:lnTo>
                  <a:lnTo>
                    <a:pt x="148" y="556"/>
                  </a:lnTo>
                  <a:lnTo>
                    <a:pt x="182" y="536"/>
                  </a:lnTo>
                  <a:lnTo>
                    <a:pt x="224" y="521"/>
                  </a:lnTo>
                  <a:lnTo>
                    <a:pt x="273" y="506"/>
                  </a:lnTo>
                  <a:lnTo>
                    <a:pt x="316" y="490"/>
                  </a:lnTo>
                  <a:lnTo>
                    <a:pt x="355" y="475"/>
                  </a:lnTo>
                  <a:lnTo>
                    <a:pt x="389" y="459"/>
                  </a:lnTo>
                  <a:lnTo>
                    <a:pt x="419" y="444"/>
                  </a:lnTo>
                  <a:lnTo>
                    <a:pt x="444" y="427"/>
                  </a:lnTo>
                  <a:lnTo>
                    <a:pt x="465" y="412"/>
                  </a:lnTo>
                  <a:lnTo>
                    <a:pt x="482" y="399"/>
                  </a:lnTo>
                  <a:lnTo>
                    <a:pt x="504" y="374"/>
                  </a:lnTo>
                  <a:lnTo>
                    <a:pt x="525" y="343"/>
                  </a:lnTo>
                  <a:lnTo>
                    <a:pt x="541" y="307"/>
                  </a:lnTo>
                  <a:lnTo>
                    <a:pt x="557" y="264"/>
                  </a:lnTo>
                  <a:lnTo>
                    <a:pt x="564" y="237"/>
                  </a:lnTo>
                  <a:lnTo>
                    <a:pt x="570" y="205"/>
                  </a:lnTo>
                  <a:lnTo>
                    <a:pt x="575" y="170"/>
                  </a:lnTo>
                  <a:lnTo>
                    <a:pt x="582" y="135"/>
                  </a:lnTo>
                  <a:lnTo>
                    <a:pt x="591" y="98"/>
                  </a:lnTo>
                  <a:lnTo>
                    <a:pt x="604" y="64"/>
                  </a:lnTo>
                  <a:lnTo>
                    <a:pt x="622" y="30"/>
                  </a:lnTo>
                  <a:lnTo>
                    <a:pt x="634" y="15"/>
                  </a:lnTo>
                  <a:lnTo>
                    <a:pt x="648" y="0"/>
                  </a:lnTo>
                  <a:lnTo>
                    <a:pt x="625" y="7"/>
                  </a:lnTo>
                  <a:lnTo>
                    <a:pt x="604" y="16"/>
                  </a:lnTo>
                  <a:lnTo>
                    <a:pt x="590" y="26"/>
                  </a:lnTo>
                  <a:lnTo>
                    <a:pt x="578" y="39"/>
                  </a:lnTo>
                  <a:lnTo>
                    <a:pt x="563" y="53"/>
                  </a:lnTo>
                  <a:lnTo>
                    <a:pt x="551" y="69"/>
                  </a:lnTo>
                  <a:lnTo>
                    <a:pt x="531" y="102"/>
                  </a:lnTo>
                  <a:lnTo>
                    <a:pt x="516" y="137"/>
                  </a:lnTo>
                  <a:lnTo>
                    <a:pt x="507" y="174"/>
                  </a:lnTo>
                  <a:lnTo>
                    <a:pt x="501" y="198"/>
                  </a:lnTo>
                  <a:lnTo>
                    <a:pt x="499" y="220"/>
                  </a:lnTo>
                  <a:lnTo>
                    <a:pt x="492" y="264"/>
                  </a:lnTo>
                  <a:lnTo>
                    <a:pt x="495" y="264"/>
                  </a:lnTo>
                  <a:lnTo>
                    <a:pt x="492" y="264"/>
                  </a:lnTo>
                </a:path>
              </a:pathLst>
            </a:custGeom>
            <a:solidFill>
              <a:srgbClr val="E1ECF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2" name="Freeform 22">
              <a:extLst>
                <a:ext uri="{FF2B5EF4-FFF2-40B4-BE49-F238E27FC236}">
                  <a16:creationId xmlns:a16="http://schemas.microsoft.com/office/drawing/2014/main" id="{7D412D98-CE52-9ED5-A452-18353D90686B}"/>
                </a:ext>
              </a:extLst>
            </p:cNvPr>
            <p:cNvSpPr>
              <a:spLocks/>
            </p:cNvSpPr>
            <p:nvPr/>
          </p:nvSpPr>
          <p:spPr bwMode="auto">
            <a:xfrm>
              <a:off x="2081" y="2818"/>
              <a:ext cx="649" cy="715"/>
            </a:xfrm>
            <a:custGeom>
              <a:avLst/>
              <a:gdLst>
                <a:gd name="T0" fmla="*/ 560 w 649"/>
                <a:gd name="T1" fmla="*/ 238 h 715"/>
                <a:gd name="T2" fmla="*/ 570 w 649"/>
                <a:gd name="T3" fmla="*/ 170 h 715"/>
                <a:gd name="T4" fmla="*/ 587 w 649"/>
                <a:gd name="T5" fmla="*/ 98 h 715"/>
                <a:gd name="T6" fmla="*/ 621 w 649"/>
                <a:gd name="T7" fmla="*/ 28 h 715"/>
                <a:gd name="T8" fmla="*/ 648 w 649"/>
                <a:gd name="T9" fmla="*/ 0 h 715"/>
                <a:gd name="T10" fmla="*/ 605 w 649"/>
                <a:gd name="T11" fmla="*/ 19 h 715"/>
                <a:gd name="T12" fmla="*/ 574 w 649"/>
                <a:gd name="T13" fmla="*/ 45 h 715"/>
                <a:gd name="T14" fmla="*/ 549 w 649"/>
                <a:gd name="T15" fmla="*/ 77 h 715"/>
                <a:gd name="T16" fmla="*/ 518 w 649"/>
                <a:gd name="T17" fmla="*/ 152 h 715"/>
                <a:gd name="T18" fmla="*/ 503 w 649"/>
                <a:gd name="T19" fmla="*/ 234 h 715"/>
                <a:gd name="T20" fmla="*/ 492 w 649"/>
                <a:gd name="T21" fmla="*/ 298 h 715"/>
                <a:gd name="T22" fmla="*/ 467 w 649"/>
                <a:gd name="T23" fmla="*/ 341 h 715"/>
                <a:gd name="T24" fmla="*/ 429 w 649"/>
                <a:gd name="T25" fmla="*/ 378 h 715"/>
                <a:gd name="T26" fmla="*/ 392 w 649"/>
                <a:gd name="T27" fmla="*/ 404 h 715"/>
                <a:gd name="T28" fmla="*/ 349 w 649"/>
                <a:gd name="T29" fmla="*/ 424 h 715"/>
                <a:gd name="T30" fmla="*/ 278 w 649"/>
                <a:gd name="T31" fmla="*/ 447 h 715"/>
                <a:gd name="T32" fmla="*/ 161 w 649"/>
                <a:gd name="T33" fmla="*/ 480 h 715"/>
                <a:gd name="T34" fmla="*/ 89 w 649"/>
                <a:gd name="T35" fmla="*/ 506 h 715"/>
                <a:gd name="T36" fmla="*/ 55 w 649"/>
                <a:gd name="T37" fmla="*/ 528 h 715"/>
                <a:gd name="T38" fmla="*/ 27 w 649"/>
                <a:gd name="T39" fmla="*/ 562 h 715"/>
                <a:gd name="T40" fmla="*/ 7 w 649"/>
                <a:gd name="T41" fmla="*/ 600 h 715"/>
                <a:gd name="T42" fmla="*/ 0 w 649"/>
                <a:gd name="T43" fmla="*/ 636 h 715"/>
                <a:gd name="T44" fmla="*/ 2 w 649"/>
                <a:gd name="T45" fmla="*/ 671 h 715"/>
                <a:gd name="T46" fmla="*/ 9 w 649"/>
                <a:gd name="T47" fmla="*/ 697 h 715"/>
                <a:gd name="T48" fmla="*/ 18 w 649"/>
                <a:gd name="T49" fmla="*/ 712 h 715"/>
                <a:gd name="T50" fmla="*/ 22 w 649"/>
                <a:gd name="T51" fmla="*/ 713 h 715"/>
                <a:gd name="T52" fmla="*/ 48 w 649"/>
                <a:gd name="T53" fmla="*/ 649 h 715"/>
                <a:gd name="T54" fmla="*/ 89 w 649"/>
                <a:gd name="T55" fmla="*/ 596 h 715"/>
                <a:gd name="T56" fmla="*/ 152 w 649"/>
                <a:gd name="T57" fmla="*/ 552 h 715"/>
                <a:gd name="T58" fmla="*/ 233 w 649"/>
                <a:gd name="T59" fmla="*/ 518 h 715"/>
                <a:gd name="T60" fmla="*/ 329 w 649"/>
                <a:gd name="T61" fmla="*/ 487 h 715"/>
                <a:gd name="T62" fmla="*/ 403 w 649"/>
                <a:gd name="T63" fmla="*/ 456 h 715"/>
                <a:gd name="T64" fmla="*/ 456 w 649"/>
                <a:gd name="T65" fmla="*/ 424 h 715"/>
                <a:gd name="T66" fmla="*/ 489 w 649"/>
                <a:gd name="T67" fmla="*/ 395 h 715"/>
                <a:gd name="T68" fmla="*/ 526 w 649"/>
                <a:gd name="T69" fmla="*/ 343 h 715"/>
                <a:gd name="T70" fmla="*/ 555 w 649"/>
                <a:gd name="T71" fmla="*/ 267 h 715"/>
                <a:gd name="T72" fmla="*/ 555 w 649"/>
                <a:gd name="T73" fmla="*/ 267 h 7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9"/>
                <a:gd name="T112" fmla="*/ 0 h 715"/>
                <a:gd name="T113" fmla="*/ 649 w 649"/>
                <a:gd name="T114" fmla="*/ 715 h 7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9" h="715">
                  <a:moveTo>
                    <a:pt x="555" y="267"/>
                  </a:moveTo>
                  <a:lnTo>
                    <a:pt x="560" y="238"/>
                  </a:lnTo>
                  <a:lnTo>
                    <a:pt x="564" y="206"/>
                  </a:lnTo>
                  <a:lnTo>
                    <a:pt x="570" y="170"/>
                  </a:lnTo>
                  <a:lnTo>
                    <a:pt x="576" y="134"/>
                  </a:lnTo>
                  <a:lnTo>
                    <a:pt x="587" y="98"/>
                  </a:lnTo>
                  <a:lnTo>
                    <a:pt x="600" y="62"/>
                  </a:lnTo>
                  <a:lnTo>
                    <a:pt x="621" y="28"/>
                  </a:lnTo>
                  <a:lnTo>
                    <a:pt x="633" y="13"/>
                  </a:lnTo>
                  <a:lnTo>
                    <a:pt x="648" y="0"/>
                  </a:lnTo>
                  <a:lnTo>
                    <a:pt x="626" y="8"/>
                  </a:lnTo>
                  <a:lnTo>
                    <a:pt x="605" y="19"/>
                  </a:lnTo>
                  <a:lnTo>
                    <a:pt x="589" y="31"/>
                  </a:lnTo>
                  <a:lnTo>
                    <a:pt x="574" y="45"/>
                  </a:lnTo>
                  <a:lnTo>
                    <a:pt x="560" y="61"/>
                  </a:lnTo>
                  <a:lnTo>
                    <a:pt x="549" y="77"/>
                  </a:lnTo>
                  <a:lnTo>
                    <a:pt x="530" y="114"/>
                  </a:lnTo>
                  <a:lnTo>
                    <a:pt x="518" y="152"/>
                  </a:lnTo>
                  <a:lnTo>
                    <a:pt x="508" y="193"/>
                  </a:lnTo>
                  <a:lnTo>
                    <a:pt x="503" y="234"/>
                  </a:lnTo>
                  <a:lnTo>
                    <a:pt x="497" y="272"/>
                  </a:lnTo>
                  <a:lnTo>
                    <a:pt x="492" y="298"/>
                  </a:lnTo>
                  <a:lnTo>
                    <a:pt x="482" y="319"/>
                  </a:lnTo>
                  <a:lnTo>
                    <a:pt x="467" y="341"/>
                  </a:lnTo>
                  <a:lnTo>
                    <a:pt x="448" y="360"/>
                  </a:lnTo>
                  <a:lnTo>
                    <a:pt x="429" y="378"/>
                  </a:lnTo>
                  <a:lnTo>
                    <a:pt x="409" y="392"/>
                  </a:lnTo>
                  <a:lnTo>
                    <a:pt x="392" y="404"/>
                  </a:lnTo>
                  <a:lnTo>
                    <a:pt x="378" y="412"/>
                  </a:lnTo>
                  <a:lnTo>
                    <a:pt x="349" y="424"/>
                  </a:lnTo>
                  <a:lnTo>
                    <a:pt x="315" y="437"/>
                  </a:lnTo>
                  <a:lnTo>
                    <a:pt x="278" y="447"/>
                  </a:lnTo>
                  <a:lnTo>
                    <a:pt x="239" y="458"/>
                  </a:lnTo>
                  <a:lnTo>
                    <a:pt x="161" y="480"/>
                  </a:lnTo>
                  <a:lnTo>
                    <a:pt x="123" y="492"/>
                  </a:lnTo>
                  <a:lnTo>
                    <a:pt x="89" y="506"/>
                  </a:lnTo>
                  <a:lnTo>
                    <a:pt x="71" y="516"/>
                  </a:lnTo>
                  <a:lnTo>
                    <a:pt x="55" y="528"/>
                  </a:lnTo>
                  <a:lnTo>
                    <a:pt x="41" y="545"/>
                  </a:lnTo>
                  <a:lnTo>
                    <a:pt x="27" y="562"/>
                  </a:lnTo>
                  <a:lnTo>
                    <a:pt x="16" y="581"/>
                  </a:lnTo>
                  <a:lnTo>
                    <a:pt x="7" y="600"/>
                  </a:lnTo>
                  <a:lnTo>
                    <a:pt x="1" y="618"/>
                  </a:lnTo>
                  <a:lnTo>
                    <a:pt x="0" y="636"/>
                  </a:lnTo>
                  <a:lnTo>
                    <a:pt x="1" y="653"/>
                  </a:lnTo>
                  <a:lnTo>
                    <a:pt x="2" y="671"/>
                  </a:lnTo>
                  <a:lnTo>
                    <a:pt x="7" y="684"/>
                  </a:lnTo>
                  <a:lnTo>
                    <a:pt x="9" y="697"/>
                  </a:lnTo>
                  <a:lnTo>
                    <a:pt x="13" y="706"/>
                  </a:lnTo>
                  <a:lnTo>
                    <a:pt x="18" y="712"/>
                  </a:lnTo>
                  <a:lnTo>
                    <a:pt x="20" y="714"/>
                  </a:lnTo>
                  <a:lnTo>
                    <a:pt x="22" y="713"/>
                  </a:lnTo>
                  <a:lnTo>
                    <a:pt x="33" y="682"/>
                  </a:lnTo>
                  <a:lnTo>
                    <a:pt x="48" y="649"/>
                  </a:lnTo>
                  <a:lnTo>
                    <a:pt x="66" y="622"/>
                  </a:lnTo>
                  <a:lnTo>
                    <a:pt x="89" y="596"/>
                  </a:lnTo>
                  <a:lnTo>
                    <a:pt x="118" y="573"/>
                  </a:lnTo>
                  <a:lnTo>
                    <a:pt x="152" y="552"/>
                  </a:lnTo>
                  <a:lnTo>
                    <a:pt x="189" y="533"/>
                  </a:lnTo>
                  <a:lnTo>
                    <a:pt x="233" y="518"/>
                  </a:lnTo>
                  <a:lnTo>
                    <a:pt x="284" y="503"/>
                  </a:lnTo>
                  <a:lnTo>
                    <a:pt x="329" y="487"/>
                  </a:lnTo>
                  <a:lnTo>
                    <a:pt x="370" y="471"/>
                  </a:lnTo>
                  <a:lnTo>
                    <a:pt x="403" y="456"/>
                  </a:lnTo>
                  <a:lnTo>
                    <a:pt x="431" y="439"/>
                  </a:lnTo>
                  <a:lnTo>
                    <a:pt x="456" y="424"/>
                  </a:lnTo>
                  <a:lnTo>
                    <a:pt x="475" y="408"/>
                  </a:lnTo>
                  <a:lnTo>
                    <a:pt x="489" y="395"/>
                  </a:lnTo>
                  <a:lnTo>
                    <a:pt x="510" y="371"/>
                  </a:lnTo>
                  <a:lnTo>
                    <a:pt x="526" y="343"/>
                  </a:lnTo>
                  <a:lnTo>
                    <a:pt x="541" y="307"/>
                  </a:lnTo>
                  <a:lnTo>
                    <a:pt x="555" y="267"/>
                  </a:lnTo>
                  <a:lnTo>
                    <a:pt x="555" y="262"/>
                  </a:lnTo>
                  <a:lnTo>
                    <a:pt x="555" y="267"/>
                  </a:lnTo>
                </a:path>
              </a:pathLst>
            </a:custGeom>
            <a:solidFill>
              <a:srgbClr val="EAF2F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3" name="Freeform 23">
              <a:extLst>
                <a:ext uri="{FF2B5EF4-FFF2-40B4-BE49-F238E27FC236}">
                  <a16:creationId xmlns:a16="http://schemas.microsoft.com/office/drawing/2014/main" id="{9FF9CA3E-7591-7122-57D9-D95B890B39C2}"/>
                </a:ext>
              </a:extLst>
            </p:cNvPr>
            <p:cNvSpPr>
              <a:spLocks/>
            </p:cNvSpPr>
            <p:nvPr/>
          </p:nvSpPr>
          <p:spPr bwMode="auto">
            <a:xfrm>
              <a:off x="2037" y="3767"/>
              <a:ext cx="55" cy="225"/>
            </a:xfrm>
            <a:custGeom>
              <a:avLst/>
              <a:gdLst>
                <a:gd name="T0" fmla="*/ 0 w 55"/>
                <a:gd name="T1" fmla="*/ 224 h 225"/>
                <a:gd name="T2" fmla="*/ 0 w 55"/>
                <a:gd name="T3" fmla="*/ 0 h 225"/>
                <a:gd name="T4" fmla="*/ 54 w 55"/>
                <a:gd name="T5" fmla="*/ 0 h 225"/>
                <a:gd name="T6" fmla="*/ 54 w 55"/>
                <a:gd name="T7" fmla="*/ 224 h 225"/>
                <a:gd name="T8" fmla="*/ 0 w 55"/>
                <a:gd name="T9" fmla="*/ 224 h 225"/>
                <a:gd name="T10" fmla="*/ 0 60000 65536"/>
                <a:gd name="T11" fmla="*/ 0 60000 65536"/>
                <a:gd name="T12" fmla="*/ 0 60000 65536"/>
                <a:gd name="T13" fmla="*/ 0 60000 65536"/>
                <a:gd name="T14" fmla="*/ 0 60000 65536"/>
                <a:gd name="T15" fmla="*/ 0 w 55"/>
                <a:gd name="T16" fmla="*/ 0 h 225"/>
                <a:gd name="T17" fmla="*/ 55 w 55"/>
                <a:gd name="T18" fmla="*/ 225 h 225"/>
              </a:gdLst>
              <a:ahLst/>
              <a:cxnLst>
                <a:cxn ang="T10">
                  <a:pos x="T0" y="T1"/>
                </a:cxn>
                <a:cxn ang="T11">
                  <a:pos x="T2" y="T3"/>
                </a:cxn>
                <a:cxn ang="T12">
                  <a:pos x="T4" y="T5"/>
                </a:cxn>
                <a:cxn ang="T13">
                  <a:pos x="T6" y="T7"/>
                </a:cxn>
                <a:cxn ang="T14">
                  <a:pos x="T8" y="T9"/>
                </a:cxn>
              </a:cxnLst>
              <a:rect l="T15" t="T16" r="T17" b="T18"/>
              <a:pathLst>
                <a:path w="55" h="225">
                  <a:moveTo>
                    <a:pt x="0" y="224"/>
                  </a:moveTo>
                  <a:lnTo>
                    <a:pt x="0" y="0"/>
                  </a:lnTo>
                  <a:lnTo>
                    <a:pt x="54" y="0"/>
                  </a:lnTo>
                  <a:lnTo>
                    <a:pt x="54" y="224"/>
                  </a:lnTo>
                  <a:lnTo>
                    <a:pt x="0" y="224"/>
                  </a:lnTo>
                </a:path>
              </a:pathLst>
            </a:custGeom>
            <a:solidFill>
              <a:srgbClr val="FF00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4" name="Freeform 24">
              <a:extLst>
                <a:ext uri="{FF2B5EF4-FFF2-40B4-BE49-F238E27FC236}">
                  <a16:creationId xmlns:a16="http://schemas.microsoft.com/office/drawing/2014/main" id="{F20C25D0-4115-D48C-2EBB-CFB67F309CFD}"/>
                </a:ext>
              </a:extLst>
            </p:cNvPr>
            <p:cNvSpPr>
              <a:spLocks/>
            </p:cNvSpPr>
            <p:nvPr/>
          </p:nvSpPr>
          <p:spPr bwMode="auto">
            <a:xfrm>
              <a:off x="2032" y="3762"/>
              <a:ext cx="66" cy="235"/>
            </a:xfrm>
            <a:custGeom>
              <a:avLst/>
              <a:gdLst>
                <a:gd name="T0" fmla="*/ 5 w 66"/>
                <a:gd name="T1" fmla="*/ 234 h 235"/>
                <a:gd name="T2" fmla="*/ 4 w 66"/>
                <a:gd name="T3" fmla="*/ 234 h 235"/>
                <a:gd name="T4" fmla="*/ 2 w 66"/>
                <a:gd name="T5" fmla="*/ 233 h 235"/>
                <a:gd name="T6" fmla="*/ 1 w 66"/>
                <a:gd name="T7" fmla="*/ 233 h 235"/>
                <a:gd name="T8" fmla="*/ 1 w 66"/>
                <a:gd name="T9" fmla="*/ 231 h 235"/>
                <a:gd name="T10" fmla="*/ 0 w 66"/>
                <a:gd name="T11" fmla="*/ 230 h 235"/>
                <a:gd name="T12" fmla="*/ 0 w 66"/>
                <a:gd name="T13" fmla="*/ 4 h 235"/>
                <a:gd name="T14" fmla="*/ 1 w 66"/>
                <a:gd name="T15" fmla="*/ 3 h 235"/>
                <a:gd name="T16" fmla="*/ 1 w 66"/>
                <a:gd name="T17" fmla="*/ 1 h 235"/>
                <a:gd name="T18" fmla="*/ 2 w 66"/>
                <a:gd name="T19" fmla="*/ 1 h 235"/>
                <a:gd name="T20" fmla="*/ 4 w 66"/>
                <a:gd name="T21" fmla="*/ 0 h 235"/>
                <a:gd name="T22" fmla="*/ 61 w 66"/>
                <a:gd name="T23" fmla="*/ 0 h 235"/>
                <a:gd name="T24" fmla="*/ 62 w 66"/>
                <a:gd name="T25" fmla="*/ 1 h 235"/>
                <a:gd name="T26" fmla="*/ 63 w 66"/>
                <a:gd name="T27" fmla="*/ 1 h 235"/>
                <a:gd name="T28" fmla="*/ 63 w 66"/>
                <a:gd name="T29" fmla="*/ 3 h 235"/>
                <a:gd name="T30" fmla="*/ 65 w 66"/>
                <a:gd name="T31" fmla="*/ 4 h 235"/>
                <a:gd name="T32" fmla="*/ 65 w 66"/>
                <a:gd name="T33" fmla="*/ 230 h 235"/>
                <a:gd name="T34" fmla="*/ 63 w 66"/>
                <a:gd name="T35" fmla="*/ 231 h 235"/>
                <a:gd name="T36" fmla="*/ 63 w 66"/>
                <a:gd name="T37" fmla="*/ 233 h 235"/>
                <a:gd name="T38" fmla="*/ 62 w 66"/>
                <a:gd name="T39" fmla="*/ 233 h 235"/>
                <a:gd name="T40" fmla="*/ 61 w 66"/>
                <a:gd name="T41" fmla="*/ 234 h 235"/>
                <a:gd name="T42" fmla="*/ 60 w 66"/>
                <a:gd name="T43" fmla="*/ 234 h 235"/>
                <a:gd name="T44" fmla="*/ 5 w 66"/>
                <a:gd name="T45" fmla="*/ 234 h 235"/>
                <a:gd name="T46" fmla="*/ 5 w 66"/>
                <a:gd name="T47" fmla="*/ 223 h 235"/>
                <a:gd name="T48" fmla="*/ 60 w 66"/>
                <a:gd name="T49" fmla="*/ 223 h 235"/>
                <a:gd name="T50" fmla="*/ 55 w 66"/>
                <a:gd name="T51" fmla="*/ 229 h 235"/>
                <a:gd name="T52" fmla="*/ 55 w 66"/>
                <a:gd name="T53" fmla="*/ 5 h 235"/>
                <a:gd name="T54" fmla="*/ 60 w 66"/>
                <a:gd name="T55" fmla="*/ 11 h 235"/>
                <a:gd name="T56" fmla="*/ 5 w 66"/>
                <a:gd name="T57" fmla="*/ 11 h 235"/>
                <a:gd name="T58" fmla="*/ 10 w 66"/>
                <a:gd name="T59" fmla="*/ 5 h 235"/>
                <a:gd name="T60" fmla="*/ 10 w 66"/>
                <a:gd name="T61" fmla="*/ 229 h 235"/>
                <a:gd name="T62" fmla="*/ 5 w 66"/>
                <a:gd name="T63" fmla="*/ 223 h 235"/>
                <a:gd name="T64" fmla="*/ 5 w 66"/>
                <a:gd name="T65" fmla="*/ 234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235"/>
                <a:gd name="T101" fmla="*/ 66 w 6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235">
                  <a:moveTo>
                    <a:pt x="5" y="234"/>
                  </a:moveTo>
                  <a:lnTo>
                    <a:pt x="4" y="234"/>
                  </a:lnTo>
                  <a:lnTo>
                    <a:pt x="2" y="233"/>
                  </a:lnTo>
                  <a:lnTo>
                    <a:pt x="1" y="233"/>
                  </a:lnTo>
                  <a:lnTo>
                    <a:pt x="1" y="231"/>
                  </a:lnTo>
                  <a:lnTo>
                    <a:pt x="0" y="230"/>
                  </a:lnTo>
                  <a:lnTo>
                    <a:pt x="0" y="4"/>
                  </a:lnTo>
                  <a:lnTo>
                    <a:pt x="1" y="3"/>
                  </a:lnTo>
                  <a:lnTo>
                    <a:pt x="1" y="1"/>
                  </a:lnTo>
                  <a:lnTo>
                    <a:pt x="2" y="1"/>
                  </a:lnTo>
                  <a:lnTo>
                    <a:pt x="4" y="0"/>
                  </a:lnTo>
                  <a:lnTo>
                    <a:pt x="61" y="0"/>
                  </a:lnTo>
                  <a:lnTo>
                    <a:pt x="62" y="1"/>
                  </a:lnTo>
                  <a:lnTo>
                    <a:pt x="63" y="1"/>
                  </a:lnTo>
                  <a:lnTo>
                    <a:pt x="63" y="3"/>
                  </a:lnTo>
                  <a:lnTo>
                    <a:pt x="65" y="4"/>
                  </a:lnTo>
                  <a:lnTo>
                    <a:pt x="65" y="230"/>
                  </a:lnTo>
                  <a:lnTo>
                    <a:pt x="63" y="231"/>
                  </a:lnTo>
                  <a:lnTo>
                    <a:pt x="63" y="233"/>
                  </a:lnTo>
                  <a:lnTo>
                    <a:pt x="62" y="233"/>
                  </a:lnTo>
                  <a:lnTo>
                    <a:pt x="61" y="234"/>
                  </a:lnTo>
                  <a:lnTo>
                    <a:pt x="60" y="234"/>
                  </a:lnTo>
                  <a:lnTo>
                    <a:pt x="5" y="234"/>
                  </a:lnTo>
                  <a:lnTo>
                    <a:pt x="5" y="223"/>
                  </a:lnTo>
                  <a:lnTo>
                    <a:pt x="60" y="223"/>
                  </a:lnTo>
                  <a:lnTo>
                    <a:pt x="55" y="229"/>
                  </a:lnTo>
                  <a:lnTo>
                    <a:pt x="55" y="5"/>
                  </a:lnTo>
                  <a:lnTo>
                    <a:pt x="60" y="11"/>
                  </a:lnTo>
                  <a:lnTo>
                    <a:pt x="5" y="11"/>
                  </a:lnTo>
                  <a:lnTo>
                    <a:pt x="10" y="5"/>
                  </a:lnTo>
                  <a:lnTo>
                    <a:pt x="10" y="229"/>
                  </a:lnTo>
                  <a:lnTo>
                    <a:pt x="5" y="223"/>
                  </a:lnTo>
                  <a:lnTo>
                    <a:pt x="5" y="234"/>
                  </a:lnTo>
                </a:path>
              </a:pathLst>
            </a:custGeom>
            <a:solidFill>
              <a:srgbClr val="FF00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5" name="Freeform 25">
              <a:extLst>
                <a:ext uri="{FF2B5EF4-FFF2-40B4-BE49-F238E27FC236}">
                  <a16:creationId xmlns:a16="http://schemas.microsoft.com/office/drawing/2014/main" id="{A07E09F9-0E95-C9B5-C99B-7A657A284B10}"/>
                </a:ext>
              </a:extLst>
            </p:cNvPr>
            <p:cNvSpPr>
              <a:spLocks/>
            </p:cNvSpPr>
            <p:nvPr/>
          </p:nvSpPr>
          <p:spPr bwMode="auto">
            <a:xfrm>
              <a:off x="2131" y="3767"/>
              <a:ext cx="55" cy="225"/>
            </a:xfrm>
            <a:custGeom>
              <a:avLst/>
              <a:gdLst>
                <a:gd name="T0" fmla="*/ 0 w 55"/>
                <a:gd name="T1" fmla="*/ 224 h 225"/>
                <a:gd name="T2" fmla="*/ 0 w 55"/>
                <a:gd name="T3" fmla="*/ 0 h 225"/>
                <a:gd name="T4" fmla="*/ 54 w 55"/>
                <a:gd name="T5" fmla="*/ 0 h 225"/>
                <a:gd name="T6" fmla="*/ 54 w 55"/>
                <a:gd name="T7" fmla="*/ 224 h 225"/>
                <a:gd name="T8" fmla="*/ 0 w 55"/>
                <a:gd name="T9" fmla="*/ 224 h 225"/>
                <a:gd name="T10" fmla="*/ 0 60000 65536"/>
                <a:gd name="T11" fmla="*/ 0 60000 65536"/>
                <a:gd name="T12" fmla="*/ 0 60000 65536"/>
                <a:gd name="T13" fmla="*/ 0 60000 65536"/>
                <a:gd name="T14" fmla="*/ 0 60000 65536"/>
                <a:gd name="T15" fmla="*/ 0 w 55"/>
                <a:gd name="T16" fmla="*/ 0 h 225"/>
                <a:gd name="T17" fmla="*/ 55 w 55"/>
                <a:gd name="T18" fmla="*/ 225 h 225"/>
              </a:gdLst>
              <a:ahLst/>
              <a:cxnLst>
                <a:cxn ang="T10">
                  <a:pos x="T0" y="T1"/>
                </a:cxn>
                <a:cxn ang="T11">
                  <a:pos x="T2" y="T3"/>
                </a:cxn>
                <a:cxn ang="T12">
                  <a:pos x="T4" y="T5"/>
                </a:cxn>
                <a:cxn ang="T13">
                  <a:pos x="T6" y="T7"/>
                </a:cxn>
                <a:cxn ang="T14">
                  <a:pos x="T8" y="T9"/>
                </a:cxn>
              </a:cxnLst>
              <a:rect l="T15" t="T16" r="T17" b="T18"/>
              <a:pathLst>
                <a:path w="55" h="225">
                  <a:moveTo>
                    <a:pt x="0" y="224"/>
                  </a:moveTo>
                  <a:lnTo>
                    <a:pt x="0" y="0"/>
                  </a:lnTo>
                  <a:lnTo>
                    <a:pt x="54" y="0"/>
                  </a:lnTo>
                  <a:lnTo>
                    <a:pt x="54" y="224"/>
                  </a:lnTo>
                  <a:lnTo>
                    <a:pt x="0" y="224"/>
                  </a:lnTo>
                </a:path>
              </a:pathLst>
            </a:custGeom>
            <a:solidFill>
              <a:srgbClr val="FF4C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6" name="Freeform 26">
              <a:extLst>
                <a:ext uri="{FF2B5EF4-FFF2-40B4-BE49-F238E27FC236}">
                  <a16:creationId xmlns:a16="http://schemas.microsoft.com/office/drawing/2014/main" id="{C43CAE01-FA3D-334E-90A7-F6DEFC6F6067}"/>
                </a:ext>
              </a:extLst>
            </p:cNvPr>
            <p:cNvSpPr>
              <a:spLocks/>
            </p:cNvSpPr>
            <p:nvPr/>
          </p:nvSpPr>
          <p:spPr bwMode="auto">
            <a:xfrm>
              <a:off x="2126" y="3762"/>
              <a:ext cx="66" cy="235"/>
            </a:xfrm>
            <a:custGeom>
              <a:avLst/>
              <a:gdLst>
                <a:gd name="T0" fmla="*/ 5 w 66"/>
                <a:gd name="T1" fmla="*/ 234 h 235"/>
                <a:gd name="T2" fmla="*/ 4 w 66"/>
                <a:gd name="T3" fmla="*/ 234 h 235"/>
                <a:gd name="T4" fmla="*/ 3 w 66"/>
                <a:gd name="T5" fmla="*/ 233 h 235"/>
                <a:gd name="T6" fmla="*/ 1 w 66"/>
                <a:gd name="T7" fmla="*/ 233 h 235"/>
                <a:gd name="T8" fmla="*/ 1 w 66"/>
                <a:gd name="T9" fmla="*/ 231 h 235"/>
                <a:gd name="T10" fmla="*/ 0 w 66"/>
                <a:gd name="T11" fmla="*/ 230 h 235"/>
                <a:gd name="T12" fmla="*/ 0 w 66"/>
                <a:gd name="T13" fmla="*/ 4 h 235"/>
                <a:gd name="T14" fmla="*/ 1 w 66"/>
                <a:gd name="T15" fmla="*/ 3 h 235"/>
                <a:gd name="T16" fmla="*/ 1 w 66"/>
                <a:gd name="T17" fmla="*/ 1 h 235"/>
                <a:gd name="T18" fmla="*/ 3 w 66"/>
                <a:gd name="T19" fmla="*/ 1 h 235"/>
                <a:gd name="T20" fmla="*/ 4 w 66"/>
                <a:gd name="T21" fmla="*/ 0 h 235"/>
                <a:gd name="T22" fmla="*/ 61 w 66"/>
                <a:gd name="T23" fmla="*/ 0 h 235"/>
                <a:gd name="T24" fmla="*/ 62 w 66"/>
                <a:gd name="T25" fmla="*/ 1 h 235"/>
                <a:gd name="T26" fmla="*/ 63 w 66"/>
                <a:gd name="T27" fmla="*/ 1 h 235"/>
                <a:gd name="T28" fmla="*/ 63 w 66"/>
                <a:gd name="T29" fmla="*/ 3 h 235"/>
                <a:gd name="T30" fmla="*/ 65 w 66"/>
                <a:gd name="T31" fmla="*/ 4 h 235"/>
                <a:gd name="T32" fmla="*/ 65 w 66"/>
                <a:gd name="T33" fmla="*/ 230 h 235"/>
                <a:gd name="T34" fmla="*/ 63 w 66"/>
                <a:gd name="T35" fmla="*/ 231 h 235"/>
                <a:gd name="T36" fmla="*/ 63 w 66"/>
                <a:gd name="T37" fmla="*/ 233 h 235"/>
                <a:gd name="T38" fmla="*/ 62 w 66"/>
                <a:gd name="T39" fmla="*/ 233 h 235"/>
                <a:gd name="T40" fmla="*/ 61 w 66"/>
                <a:gd name="T41" fmla="*/ 234 h 235"/>
                <a:gd name="T42" fmla="*/ 60 w 66"/>
                <a:gd name="T43" fmla="*/ 234 h 235"/>
                <a:gd name="T44" fmla="*/ 5 w 66"/>
                <a:gd name="T45" fmla="*/ 234 h 235"/>
                <a:gd name="T46" fmla="*/ 5 w 66"/>
                <a:gd name="T47" fmla="*/ 223 h 235"/>
                <a:gd name="T48" fmla="*/ 60 w 66"/>
                <a:gd name="T49" fmla="*/ 223 h 235"/>
                <a:gd name="T50" fmla="*/ 55 w 66"/>
                <a:gd name="T51" fmla="*/ 229 h 235"/>
                <a:gd name="T52" fmla="*/ 55 w 66"/>
                <a:gd name="T53" fmla="*/ 5 h 235"/>
                <a:gd name="T54" fmla="*/ 60 w 66"/>
                <a:gd name="T55" fmla="*/ 11 h 235"/>
                <a:gd name="T56" fmla="*/ 5 w 66"/>
                <a:gd name="T57" fmla="*/ 11 h 235"/>
                <a:gd name="T58" fmla="*/ 10 w 66"/>
                <a:gd name="T59" fmla="*/ 5 h 235"/>
                <a:gd name="T60" fmla="*/ 10 w 66"/>
                <a:gd name="T61" fmla="*/ 229 h 235"/>
                <a:gd name="T62" fmla="*/ 5 w 66"/>
                <a:gd name="T63" fmla="*/ 223 h 235"/>
                <a:gd name="T64" fmla="*/ 5 w 66"/>
                <a:gd name="T65" fmla="*/ 234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235"/>
                <a:gd name="T101" fmla="*/ 66 w 6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235">
                  <a:moveTo>
                    <a:pt x="5" y="234"/>
                  </a:moveTo>
                  <a:lnTo>
                    <a:pt x="4" y="234"/>
                  </a:lnTo>
                  <a:lnTo>
                    <a:pt x="3" y="233"/>
                  </a:lnTo>
                  <a:lnTo>
                    <a:pt x="1" y="233"/>
                  </a:lnTo>
                  <a:lnTo>
                    <a:pt x="1" y="231"/>
                  </a:lnTo>
                  <a:lnTo>
                    <a:pt x="0" y="230"/>
                  </a:lnTo>
                  <a:lnTo>
                    <a:pt x="0" y="4"/>
                  </a:lnTo>
                  <a:lnTo>
                    <a:pt x="1" y="3"/>
                  </a:lnTo>
                  <a:lnTo>
                    <a:pt x="1" y="1"/>
                  </a:lnTo>
                  <a:lnTo>
                    <a:pt x="3" y="1"/>
                  </a:lnTo>
                  <a:lnTo>
                    <a:pt x="4" y="0"/>
                  </a:lnTo>
                  <a:lnTo>
                    <a:pt x="61" y="0"/>
                  </a:lnTo>
                  <a:lnTo>
                    <a:pt x="62" y="1"/>
                  </a:lnTo>
                  <a:lnTo>
                    <a:pt x="63" y="1"/>
                  </a:lnTo>
                  <a:lnTo>
                    <a:pt x="63" y="3"/>
                  </a:lnTo>
                  <a:lnTo>
                    <a:pt x="65" y="4"/>
                  </a:lnTo>
                  <a:lnTo>
                    <a:pt x="65" y="230"/>
                  </a:lnTo>
                  <a:lnTo>
                    <a:pt x="63" y="231"/>
                  </a:lnTo>
                  <a:lnTo>
                    <a:pt x="63" y="233"/>
                  </a:lnTo>
                  <a:lnTo>
                    <a:pt x="62" y="233"/>
                  </a:lnTo>
                  <a:lnTo>
                    <a:pt x="61" y="234"/>
                  </a:lnTo>
                  <a:lnTo>
                    <a:pt x="60" y="234"/>
                  </a:lnTo>
                  <a:lnTo>
                    <a:pt x="5" y="234"/>
                  </a:lnTo>
                  <a:lnTo>
                    <a:pt x="5" y="223"/>
                  </a:lnTo>
                  <a:lnTo>
                    <a:pt x="60" y="223"/>
                  </a:lnTo>
                  <a:lnTo>
                    <a:pt x="55" y="229"/>
                  </a:lnTo>
                  <a:lnTo>
                    <a:pt x="55" y="5"/>
                  </a:lnTo>
                  <a:lnTo>
                    <a:pt x="60" y="11"/>
                  </a:lnTo>
                  <a:lnTo>
                    <a:pt x="5" y="11"/>
                  </a:lnTo>
                  <a:lnTo>
                    <a:pt x="10" y="5"/>
                  </a:lnTo>
                  <a:lnTo>
                    <a:pt x="10" y="229"/>
                  </a:lnTo>
                  <a:lnTo>
                    <a:pt x="5" y="223"/>
                  </a:lnTo>
                  <a:lnTo>
                    <a:pt x="5" y="234"/>
                  </a:lnTo>
                </a:path>
              </a:pathLst>
            </a:custGeom>
            <a:solidFill>
              <a:srgbClr val="FF4C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7" name="Freeform 27">
              <a:extLst>
                <a:ext uri="{FF2B5EF4-FFF2-40B4-BE49-F238E27FC236}">
                  <a16:creationId xmlns:a16="http://schemas.microsoft.com/office/drawing/2014/main" id="{3E63D69C-2487-BA06-9C50-A80F2FC13437}"/>
                </a:ext>
              </a:extLst>
            </p:cNvPr>
            <p:cNvSpPr>
              <a:spLocks/>
            </p:cNvSpPr>
            <p:nvPr/>
          </p:nvSpPr>
          <p:spPr bwMode="auto">
            <a:xfrm>
              <a:off x="2236" y="3767"/>
              <a:ext cx="56" cy="225"/>
            </a:xfrm>
            <a:custGeom>
              <a:avLst/>
              <a:gdLst>
                <a:gd name="T0" fmla="*/ 0 w 56"/>
                <a:gd name="T1" fmla="*/ 224 h 225"/>
                <a:gd name="T2" fmla="*/ 0 w 56"/>
                <a:gd name="T3" fmla="*/ 0 h 225"/>
                <a:gd name="T4" fmla="*/ 55 w 56"/>
                <a:gd name="T5" fmla="*/ 0 h 225"/>
                <a:gd name="T6" fmla="*/ 55 w 56"/>
                <a:gd name="T7" fmla="*/ 224 h 225"/>
                <a:gd name="T8" fmla="*/ 0 w 56"/>
                <a:gd name="T9" fmla="*/ 224 h 225"/>
                <a:gd name="T10" fmla="*/ 0 60000 65536"/>
                <a:gd name="T11" fmla="*/ 0 60000 65536"/>
                <a:gd name="T12" fmla="*/ 0 60000 65536"/>
                <a:gd name="T13" fmla="*/ 0 60000 65536"/>
                <a:gd name="T14" fmla="*/ 0 60000 65536"/>
                <a:gd name="T15" fmla="*/ 0 w 56"/>
                <a:gd name="T16" fmla="*/ 0 h 225"/>
                <a:gd name="T17" fmla="*/ 56 w 56"/>
                <a:gd name="T18" fmla="*/ 225 h 225"/>
              </a:gdLst>
              <a:ahLst/>
              <a:cxnLst>
                <a:cxn ang="T10">
                  <a:pos x="T0" y="T1"/>
                </a:cxn>
                <a:cxn ang="T11">
                  <a:pos x="T2" y="T3"/>
                </a:cxn>
                <a:cxn ang="T12">
                  <a:pos x="T4" y="T5"/>
                </a:cxn>
                <a:cxn ang="T13">
                  <a:pos x="T6" y="T7"/>
                </a:cxn>
                <a:cxn ang="T14">
                  <a:pos x="T8" y="T9"/>
                </a:cxn>
              </a:cxnLst>
              <a:rect l="T15" t="T16" r="T17" b="T18"/>
              <a:pathLst>
                <a:path w="56" h="225">
                  <a:moveTo>
                    <a:pt x="0" y="224"/>
                  </a:moveTo>
                  <a:lnTo>
                    <a:pt x="0" y="0"/>
                  </a:lnTo>
                  <a:lnTo>
                    <a:pt x="55" y="0"/>
                  </a:lnTo>
                  <a:lnTo>
                    <a:pt x="55" y="224"/>
                  </a:lnTo>
                  <a:lnTo>
                    <a:pt x="0" y="224"/>
                  </a:lnTo>
                </a:path>
              </a:pathLst>
            </a:custGeom>
            <a:solidFill>
              <a:srgbClr val="FFCC3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sp>
          <p:nvSpPr>
            <p:cNvPr id="37918" name="Freeform 28">
              <a:extLst>
                <a:ext uri="{FF2B5EF4-FFF2-40B4-BE49-F238E27FC236}">
                  <a16:creationId xmlns:a16="http://schemas.microsoft.com/office/drawing/2014/main" id="{28CFE5E1-8AA7-C4F0-6C39-39DB0CF677CF}"/>
                </a:ext>
              </a:extLst>
            </p:cNvPr>
            <p:cNvSpPr>
              <a:spLocks/>
            </p:cNvSpPr>
            <p:nvPr/>
          </p:nvSpPr>
          <p:spPr bwMode="auto">
            <a:xfrm>
              <a:off x="2231" y="3762"/>
              <a:ext cx="66" cy="235"/>
            </a:xfrm>
            <a:custGeom>
              <a:avLst/>
              <a:gdLst>
                <a:gd name="T0" fmla="*/ 5 w 66"/>
                <a:gd name="T1" fmla="*/ 234 h 235"/>
                <a:gd name="T2" fmla="*/ 4 w 66"/>
                <a:gd name="T3" fmla="*/ 234 h 235"/>
                <a:gd name="T4" fmla="*/ 3 w 66"/>
                <a:gd name="T5" fmla="*/ 233 h 235"/>
                <a:gd name="T6" fmla="*/ 1 w 66"/>
                <a:gd name="T7" fmla="*/ 233 h 235"/>
                <a:gd name="T8" fmla="*/ 1 w 66"/>
                <a:gd name="T9" fmla="*/ 231 h 235"/>
                <a:gd name="T10" fmla="*/ 0 w 66"/>
                <a:gd name="T11" fmla="*/ 230 h 235"/>
                <a:gd name="T12" fmla="*/ 0 w 66"/>
                <a:gd name="T13" fmla="*/ 4 h 235"/>
                <a:gd name="T14" fmla="*/ 1 w 66"/>
                <a:gd name="T15" fmla="*/ 3 h 235"/>
                <a:gd name="T16" fmla="*/ 1 w 66"/>
                <a:gd name="T17" fmla="*/ 1 h 235"/>
                <a:gd name="T18" fmla="*/ 3 w 66"/>
                <a:gd name="T19" fmla="*/ 1 h 235"/>
                <a:gd name="T20" fmla="*/ 4 w 66"/>
                <a:gd name="T21" fmla="*/ 0 h 235"/>
                <a:gd name="T22" fmla="*/ 61 w 66"/>
                <a:gd name="T23" fmla="*/ 0 h 235"/>
                <a:gd name="T24" fmla="*/ 62 w 66"/>
                <a:gd name="T25" fmla="*/ 1 h 235"/>
                <a:gd name="T26" fmla="*/ 64 w 66"/>
                <a:gd name="T27" fmla="*/ 1 h 235"/>
                <a:gd name="T28" fmla="*/ 64 w 66"/>
                <a:gd name="T29" fmla="*/ 3 h 235"/>
                <a:gd name="T30" fmla="*/ 65 w 66"/>
                <a:gd name="T31" fmla="*/ 4 h 235"/>
                <a:gd name="T32" fmla="*/ 65 w 66"/>
                <a:gd name="T33" fmla="*/ 230 h 235"/>
                <a:gd name="T34" fmla="*/ 64 w 66"/>
                <a:gd name="T35" fmla="*/ 231 h 235"/>
                <a:gd name="T36" fmla="*/ 64 w 66"/>
                <a:gd name="T37" fmla="*/ 233 h 235"/>
                <a:gd name="T38" fmla="*/ 62 w 66"/>
                <a:gd name="T39" fmla="*/ 233 h 235"/>
                <a:gd name="T40" fmla="*/ 61 w 66"/>
                <a:gd name="T41" fmla="*/ 234 h 235"/>
                <a:gd name="T42" fmla="*/ 60 w 66"/>
                <a:gd name="T43" fmla="*/ 234 h 235"/>
                <a:gd name="T44" fmla="*/ 5 w 66"/>
                <a:gd name="T45" fmla="*/ 234 h 235"/>
                <a:gd name="T46" fmla="*/ 5 w 66"/>
                <a:gd name="T47" fmla="*/ 223 h 235"/>
                <a:gd name="T48" fmla="*/ 60 w 66"/>
                <a:gd name="T49" fmla="*/ 223 h 235"/>
                <a:gd name="T50" fmla="*/ 55 w 66"/>
                <a:gd name="T51" fmla="*/ 229 h 235"/>
                <a:gd name="T52" fmla="*/ 55 w 66"/>
                <a:gd name="T53" fmla="*/ 5 h 235"/>
                <a:gd name="T54" fmla="*/ 60 w 66"/>
                <a:gd name="T55" fmla="*/ 11 h 235"/>
                <a:gd name="T56" fmla="*/ 5 w 66"/>
                <a:gd name="T57" fmla="*/ 11 h 235"/>
                <a:gd name="T58" fmla="*/ 10 w 66"/>
                <a:gd name="T59" fmla="*/ 5 h 235"/>
                <a:gd name="T60" fmla="*/ 10 w 66"/>
                <a:gd name="T61" fmla="*/ 229 h 235"/>
                <a:gd name="T62" fmla="*/ 5 w 66"/>
                <a:gd name="T63" fmla="*/ 223 h 235"/>
                <a:gd name="T64" fmla="*/ 5 w 66"/>
                <a:gd name="T65" fmla="*/ 234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235"/>
                <a:gd name="T101" fmla="*/ 66 w 6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235">
                  <a:moveTo>
                    <a:pt x="5" y="234"/>
                  </a:moveTo>
                  <a:lnTo>
                    <a:pt x="4" y="234"/>
                  </a:lnTo>
                  <a:lnTo>
                    <a:pt x="3" y="233"/>
                  </a:lnTo>
                  <a:lnTo>
                    <a:pt x="1" y="233"/>
                  </a:lnTo>
                  <a:lnTo>
                    <a:pt x="1" y="231"/>
                  </a:lnTo>
                  <a:lnTo>
                    <a:pt x="0" y="230"/>
                  </a:lnTo>
                  <a:lnTo>
                    <a:pt x="0" y="4"/>
                  </a:lnTo>
                  <a:lnTo>
                    <a:pt x="1" y="3"/>
                  </a:lnTo>
                  <a:lnTo>
                    <a:pt x="1" y="1"/>
                  </a:lnTo>
                  <a:lnTo>
                    <a:pt x="3" y="1"/>
                  </a:lnTo>
                  <a:lnTo>
                    <a:pt x="4" y="0"/>
                  </a:lnTo>
                  <a:lnTo>
                    <a:pt x="61" y="0"/>
                  </a:lnTo>
                  <a:lnTo>
                    <a:pt x="62" y="1"/>
                  </a:lnTo>
                  <a:lnTo>
                    <a:pt x="64" y="1"/>
                  </a:lnTo>
                  <a:lnTo>
                    <a:pt x="64" y="3"/>
                  </a:lnTo>
                  <a:lnTo>
                    <a:pt x="65" y="4"/>
                  </a:lnTo>
                  <a:lnTo>
                    <a:pt x="65" y="230"/>
                  </a:lnTo>
                  <a:lnTo>
                    <a:pt x="64" y="231"/>
                  </a:lnTo>
                  <a:lnTo>
                    <a:pt x="64" y="233"/>
                  </a:lnTo>
                  <a:lnTo>
                    <a:pt x="62" y="233"/>
                  </a:lnTo>
                  <a:lnTo>
                    <a:pt x="61" y="234"/>
                  </a:lnTo>
                  <a:lnTo>
                    <a:pt x="60" y="234"/>
                  </a:lnTo>
                  <a:lnTo>
                    <a:pt x="5" y="234"/>
                  </a:lnTo>
                  <a:lnTo>
                    <a:pt x="5" y="223"/>
                  </a:lnTo>
                  <a:lnTo>
                    <a:pt x="60" y="223"/>
                  </a:lnTo>
                  <a:lnTo>
                    <a:pt x="55" y="229"/>
                  </a:lnTo>
                  <a:lnTo>
                    <a:pt x="55" y="5"/>
                  </a:lnTo>
                  <a:lnTo>
                    <a:pt x="60" y="11"/>
                  </a:lnTo>
                  <a:lnTo>
                    <a:pt x="5" y="11"/>
                  </a:lnTo>
                  <a:lnTo>
                    <a:pt x="10" y="5"/>
                  </a:lnTo>
                  <a:lnTo>
                    <a:pt x="10" y="229"/>
                  </a:lnTo>
                  <a:lnTo>
                    <a:pt x="5" y="223"/>
                  </a:lnTo>
                  <a:lnTo>
                    <a:pt x="5" y="234"/>
                  </a:lnTo>
                </a:path>
              </a:pathLst>
            </a:custGeom>
            <a:solidFill>
              <a:srgbClr val="FFCC3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ja-JP" altLang="en-US"/>
            </a:p>
          </p:txBody>
        </p:sp>
      </p:grpSp>
      <p:sp>
        <p:nvSpPr>
          <p:cNvPr id="40963" name="Oval 29">
            <a:extLst>
              <a:ext uri="{FF2B5EF4-FFF2-40B4-BE49-F238E27FC236}">
                <a16:creationId xmlns:a16="http://schemas.microsoft.com/office/drawing/2014/main" id="{1EDDD766-DC83-5C54-A13F-670634A5A160}"/>
              </a:ext>
            </a:extLst>
          </p:cNvPr>
          <p:cNvSpPr>
            <a:spLocks noChangeArrowheads="1"/>
          </p:cNvSpPr>
          <p:nvPr/>
        </p:nvSpPr>
        <p:spPr bwMode="auto">
          <a:xfrm>
            <a:off x="5364163" y="3573463"/>
            <a:ext cx="2687637" cy="1347787"/>
          </a:xfrm>
          <a:prstGeom prst="ellipse">
            <a:avLst/>
          </a:prstGeom>
          <a:solidFill>
            <a:srgbClr val="FFFF99"/>
          </a:solidFill>
          <a:ln w="12700">
            <a:solidFill>
              <a:schemeClr val="tx1"/>
            </a:solidFill>
            <a:round/>
            <a:headEnd/>
            <a:tailEnd/>
          </a:ln>
        </p:spPr>
        <p:txBody>
          <a:bodyPr wrap="none" lIns="87234" tIns="43617" rIns="87234" bIns="43617"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0BD0D9"/>
              </a:buClr>
              <a:buSzPct val="95000"/>
              <a:buFont typeface="Wingdings" pitchFamily="2" charset="2"/>
              <a:buNone/>
            </a:pPr>
            <a:r>
              <a:rPr lang="ja-JP" altLang="en-US" sz="3200" b="1">
                <a:solidFill>
                  <a:srgbClr val="000000"/>
                </a:solidFill>
                <a:latin typeface="ＤＦＰ太丸ゴシック体" pitchFamily="2" charset="-128"/>
                <a:ea typeface="ＤＦＰ太丸ゴシック体" pitchFamily="2" charset="-128"/>
              </a:rPr>
              <a:t>一酸化炭素</a:t>
            </a:r>
            <a:endParaRPr lang="en-US" altLang="ja-JP" sz="2400" b="1">
              <a:solidFill>
                <a:srgbClr val="FF0000"/>
              </a:solidFill>
              <a:latin typeface="ＤＦＰ太丸ゴシック体" pitchFamily="2" charset="-128"/>
              <a:ea typeface="ＤＦＰ太丸ゴシック体" pitchFamily="2" charset="-128"/>
            </a:endParaRPr>
          </a:p>
          <a:p>
            <a:pPr algn="ctr" eaLnBrk="1" hangingPunct="1">
              <a:spcBef>
                <a:spcPct val="20000"/>
              </a:spcBef>
              <a:buClr>
                <a:srgbClr val="0BD0D9"/>
              </a:buClr>
              <a:buSzPct val="95000"/>
              <a:buFont typeface="Wingdings" pitchFamily="2" charset="2"/>
              <a:buNone/>
            </a:pPr>
            <a:r>
              <a:rPr lang="ja-JP" altLang="en-US" sz="2400" b="1">
                <a:solidFill>
                  <a:srgbClr val="FF0000"/>
                </a:solidFill>
                <a:latin typeface="ＤＦＰ太丸ゴシック体" pitchFamily="2" charset="-128"/>
                <a:ea typeface="ＤＦＰ太丸ゴシック体" pitchFamily="2" charset="-128"/>
              </a:rPr>
              <a:t>（酸素不足）</a:t>
            </a:r>
            <a:endParaRPr lang="ja-JP" altLang="en-US" sz="2400">
              <a:solidFill>
                <a:srgbClr val="FF0000"/>
              </a:solidFill>
              <a:latin typeface="ＤＦＰ太丸ゴシック体" pitchFamily="2" charset="-128"/>
              <a:ea typeface="ＤＦＰ太丸ゴシック体" pitchFamily="2" charset="-128"/>
            </a:endParaRPr>
          </a:p>
        </p:txBody>
      </p:sp>
      <p:sp>
        <p:nvSpPr>
          <p:cNvPr id="40964" name="Oval 30">
            <a:extLst>
              <a:ext uri="{FF2B5EF4-FFF2-40B4-BE49-F238E27FC236}">
                <a16:creationId xmlns:a16="http://schemas.microsoft.com/office/drawing/2014/main" id="{341905B5-2DB4-E786-4503-0A052821EC86}"/>
              </a:ext>
            </a:extLst>
          </p:cNvPr>
          <p:cNvSpPr>
            <a:spLocks noChangeArrowheads="1"/>
          </p:cNvSpPr>
          <p:nvPr/>
        </p:nvSpPr>
        <p:spPr bwMode="auto">
          <a:xfrm>
            <a:off x="6011863" y="1773238"/>
            <a:ext cx="2592387" cy="1360487"/>
          </a:xfrm>
          <a:prstGeom prst="ellipse">
            <a:avLst/>
          </a:prstGeom>
          <a:solidFill>
            <a:srgbClr val="FFCCFF"/>
          </a:solidFill>
          <a:ln w="12700">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3200">
                <a:latin typeface="ＤＦＰ太丸ゴシック体" pitchFamily="2" charset="-128"/>
                <a:ea typeface="ＤＦＰ太丸ゴシック体" pitchFamily="2" charset="-128"/>
              </a:rPr>
              <a:t>タール</a:t>
            </a:r>
            <a:endParaRPr lang="en-US" altLang="ja-JP" sz="3200">
              <a:latin typeface="ＤＦＰ太丸ゴシック体" pitchFamily="2" charset="-128"/>
              <a:ea typeface="ＤＦＰ太丸ゴシック体" pitchFamily="2" charset="-128"/>
            </a:endParaRPr>
          </a:p>
          <a:p>
            <a:pPr algn="ctr" eaLnBrk="1" hangingPunct="1"/>
            <a:r>
              <a:rPr lang="ja-JP" altLang="en-US" sz="2400">
                <a:solidFill>
                  <a:srgbClr val="FF0000"/>
                </a:solidFill>
                <a:latin typeface="ＤＦＰ太丸ゴシック体" pitchFamily="2" charset="-128"/>
                <a:ea typeface="ＤＦＰ太丸ゴシック体" pitchFamily="2" charset="-128"/>
              </a:rPr>
              <a:t>（ガンの原因）</a:t>
            </a:r>
          </a:p>
        </p:txBody>
      </p:sp>
      <p:sp>
        <p:nvSpPr>
          <p:cNvPr id="40965" name="Oval 31">
            <a:extLst>
              <a:ext uri="{FF2B5EF4-FFF2-40B4-BE49-F238E27FC236}">
                <a16:creationId xmlns:a16="http://schemas.microsoft.com/office/drawing/2014/main" id="{F9226637-A90A-B092-002A-E6CB647C9A1C}"/>
              </a:ext>
            </a:extLst>
          </p:cNvPr>
          <p:cNvSpPr>
            <a:spLocks noChangeArrowheads="1"/>
          </p:cNvSpPr>
          <p:nvPr/>
        </p:nvSpPr>
        <p:spPr bwMode="auto">
          <a:xfrm>
            <a:off x="755650" y="1916113"/>
            <a:ext cx="2554288" cy="1584325"/>
          </a:xfrm>
          <a:prstGeom prst="ellipse">
            <a:avLst/>
          </a:prstGeom>
          <a:solidFill>
            <a:srgbClr val="CCFF99"/>
          </a:solidFill>
          <a:ln w="12700">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0BD0D9"/>
              </a:buClr>
              <a:buSzPct val="95000"/>
              <a:buFont typeface="Wingdings" pitchFamily="2" charset="2"/>
              <a:buNone/>
            </a:pPr>
            <a:r>
              <a:rPr lang="ja-JP" altLang="en-US" sz="3200" b="1">
                <a:solidFill>
                  <a:srgbClr val="000000"/>
                </a:solidFill>
                <a:latin typeface="ＤＦＰ太丸ゴシック体" pitchFamily="2" charset="-128"/>
                <a:ea typeface="ＤＦＰ太丸ゴシック体" pitchFamily="2" charset="-128"/>
              </a:rPr>
              <a:t>ニコチン</a:t>
            </a:r>
            <a:endParaRPr lang="ja-JP" altLang="en-US" sz="2000" b="1">
              <a:solidFill>
                <a:srgbClr val="000000"/>
              </a:solidFill>
              <a:latin typeface="ＤＦＰ太丸ゴシック体" pitchFamily="2" charset="-128"/>
              <a:ea typeface="ＤＦＰ太丸ゴシック体" pitchFamily="2" charset="-128"/>
            </a:endParaRPr>
          </a:p>
          <a:p>
            <a:pPr algn="ctr" eaLnBrk="1" fontAlgn="t" hangingPunct="1">
              <a:spcBef>
                <a:spcPct val="20000"/>
              </a:spcBef>
              <a:buClr>
                <a:srgbClr val="0BD0D9"/>
              </a:buClr>
              <a:buSzPct val="95000"/>
              <a:buFont typeface="Wingdings" pitchFamily="2" charset="2"/>
              <a:buNone/>
            </a:pPr>
            <a:r>
              <a:rPr lang="ja-JP" altLang="en-US" sz="2000" b="1">
                <a:solidFill>
                  <a:srgbClr val="FF3300"/>
                </a:solidFill>
              </a:rPr>
              <a:t>（</a:t>
            </a:r>
            <a:r>
              <a:rPr lang="ja-JP" altLang="en-US" sz="2000" b="1">
                <a:solidFill>
                  <a:srgbClr val="FF0000"/>
                </a:solidFill>
              </a:rPr>
              <a:t>血管を縮める、</a:t>
            </a:r>
            <a:endParaRPr lang="en-US" altLang="ja-JP" sz="2000" b="1">
              <a:solidFill>
                <a:srgbClr val="FF0000"/>
              </a:solidFill>
            </a:endParaRPr>
          </a:p>
          <a:p>
            <a:pPr algn="ctr" eaLnBrk="1" fontAlgn="t" hangingPunct="1">
              <a:spcBef>
                <a:spcPct val="20000"/>
              </a:spcBef>
              <a:buClr>
                <a:srgbClr val="0BD0D9"/>
              </a:buClr>
              <a:buSzPct val="95000"/>
              <a:buFont typeface="Wingdings" pitchFamily="2" charset="2"/>
              <a:buNone/>
            </a:pPr>
            <a:r>
              <a:rPr lang="ja-JP" altLang="en-US" sz="2000" b="1">
                <a:solidFill>
                  <a:srgbClr val="FF0000"/>
                </a:solidFill>
              </a:rPr>
              <a:t>やめられなくなる）</a:t>
            </a:r>
            <a:r>
              <a:rPr lang="ja-JP" altLang="en-US" sz="2000" b="1"/>
              <a:t> </a:t>
            </a:r>
            <a:endParaRPr lang="ja-JP" altLang="en-US" sz="2000">
              <a:latin typeface="ＤＦＰ太丸ゴシック体" pitchFamily="2" charset="-128"/>
              <a:ea typeface="ＤＦＰ太丸ゴシック体"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4" grpId="0" animBg="1"/>
      <p:bldP spid="409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ムービー、煙草による血管収縮のコピー.mpg" descr="ムービー、煙草による血管収縮のコピー">
            <a:hlinkClick r:id="" action="ppaction://media"/>
            <a:extLst>
              <a:ext uri="{FF2B5EF4-FFF2-40B4-BE49-F238E27FC236}">
                <a16:creationId xmlns:a16="http://schemas.microsoft.com/office/drawing/2014/main" id="{CB79F9D4-2F24-72A0-DBFE-4299C010150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4763" y="3175"/>
            <a:ext cx="91392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6E65F681-D5D0-DC01-CB93-3649A95E8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85750"/>
            <a:ext cx="3384550" cy="25463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2" name="Picture 3">
            <a:extLst>
              <a:ext uri="{FF2B5EF4-FFF2-40B4-BE49-F238E27FC236}">
                <a16:creationId xmlns:a16="http://schemas.microsoft.com/office/drawing/2014/main" id="{89915E01-E120-1477-8CF4-E41640AD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85750"/>
            <a:ext cx="3432175" cy="26273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3" name="Picture 4">
            <a:extLst>
              <a:ext uri="{FF2B5EF4-FFF2-40B4-BE49-F238E27FC236}">
                <a16:creationId xmlns:a16="http://schemas.microsoft.com/office/drawing/2014/main" id="{3C5C757D-0B95-438E-1C85-404E7492C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3429000"/>
            <a:ext cx="3486150" cy="26606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5">
            <a:extLst>
              <a:ext uri="{FF2B5EF4-FFF2-40B4-BE49-F238E27FC236}">
                <a16:creationId xmlns:a16="http://schemas.microsoft.com/office/drawing/2014/main" id="{1733A40D-9580-6270-0134-53AAFCDBE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38" y="3500438"/>
            <a:ext cx="3381375" cy="25638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5" name="Text Box 6">
            <a:extLst>
              <a:ext uri="{FF2B5EF4-FFF2-40B4-BE49-F238E27FC236}">
                <a16:creationId xmlns:a16="http://schemas.microsoft.com/office/drawing/2014/main" id="{EAD4902B-DA7F-1ACA-C916-C612B24A1324}"/>
              </a:ext>
            </a:extLst>
          </p:cNvPr>
          <p:cNvSpPr txBox="1">
            <a:spLocks noChangeArrowheads="1"/>
          </p:cNvSpPr>
          <p:nvPr/>
        </p:nvSpPr>
        <p:spPr bwMode="auto">
          <a:xfrm>
            <a:off x="900113" y="2819400"/>
            <a:ext cx="25860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256" tIns="43630" rIns="87256" bIns="43630">
            <a:spAutoFit/>
          </a:bodyPr>
          <a:lstStyle>
            <a:lvl1pPr defTabSz="873125">
              <a:defRPr kumimoji="1">
                <a:solidFill>
                  <a:schemeClr val="tx1"/>
                </a:solidFill>
                <a:latin typeface="Arial" panose="020B0604020202020204" pitchFamily="34" charset="0"/>
                <a:ea typeface="ＭＳ Ｐゴシック" panose="020B0600070205080204" pitchFamily="34" charset="-128"/>
              </a:defRPr>
            </a:lvl1pPr>
            <a:lvl2pPr marL="742950" indent="-285750" defTabSz="873125">
              <a:defRPr kumimoji="1">
                <a:solidFill>
                  <a:schemeClr val="tx1"/>
                </a:solidFill>
                <a:latin typeface="Arial" panose="020B0604020202020204" pitchFamily="34" charset="0"/>
                <a:ea typeface="ＭＳ Ｐゴシック" panose="020B0600070205080204" pitchFamily="34" charset="-128"/>
              </a:defRPr>
            </a:lvl2pPr>
            <a:lvl3pPr marL="1143000" indent="-228600" defTabSz="873125">
              <a:defRPr kumimoji="1">
                <a:solidFill>
                  <a:schemeClr val="tx1"/>
                </a:solidFill>
                <a:latin typeface="Arial" panose="020B0604020202020204" pitchFamily="34" charset="0"/>
                <a:ea typeface="ＭＳ Ｐゴシック" panose="020B0600070205080204" pitchFamily="34" charset="-128"/>
              </a:defRPr>
            </a:lvl3pPr>
            <a:lvl4pPr marL="1600200" indent="-228600" defTabSz="873125">
              <a:defRPr kumimoji="1">
                <a:solidFill>
                  <a:schemeClr val="tx1"/>
                </a:solidFill>
                <a:latin typeface="Arial" panose="020B0604020202020204" pitchFamily="34" charset="0"/>
                <a:ea typeface="ＭＳ Ｐゴシック" panose="020B0600070205080204" pitchFamily="34" charset="-128"/>
              </a:defRPr>
            </a:lvl4pPr>
            <a:lvl5pPr marL="2057400" indent="-228600" defTabSz="873125">
              <a:defRPr kumimoji="1">
                <a:solidFill>
                  <a:schemeClr val="tx1"/>
                </a:solidFill>
                <a:latin typeface="Arial" panose="020B0604020202020204" pitchFamily="34" charset="0"/>
                <a:ea typeface="ＭＳ Ｐゴシック" panose="020B0600070205080204" pitchFamily="34" charset="-128"/>
              </a:defRPr>
            </a:lvl5pPr>
            <a:lvl6pPr marL="25146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100">
                <a:latin typeface="Times" pitchFamily="2" charset="0"/>
              </a:rPr>
              <a:t>タバコを吸う前</a:t>
            </a:r>
          </a:p>
        </p:txBody>
      </p:sp>
      <p:sp>
        <p:nvSpPr>
          <p:cNvPr id="40966" name="Text Box 7">
            <a:extLst>
              <a:ext uri="{FF2B5EF4-FFF2-40B4-BE49-F238E27FC236}">
                <a16:creationId xmlns:a16="http://schemas.microsoft.com/office/drawing/2014/main" id="{71C156F1-DAA3-F1ED-D0B6-0DE7C6383B45}"/>
              </a:ext>
            </a:extLst>
          </p:cNvPr>
          <p:cNvSpPr txBox="1">
            <a:spLocks noChangeArrowheads="1"/>
          </p:cNvSpPr>
          <p:nvPr/>
        </p:nvSpPr>
        <p:spPr bwMode="auto">
          <a:xfrm>
            <a:off x="5734050" y="2870200"/>
            <a:ext cx="243363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256" tIns="43630" rIns="87256" bIns="43630">
            <a:spAutoFit/>
          </a:bodyPr>
          <a:lstStyle>
            <a:lvl1pPr defTabSz="873125">
              <a:defRPr kumimoji="1">
                <a:solidFill>
                  <a:schemeClr val="tx1"/>
                </a:solidFill>
                <a:latin typeface="Arial" panose="020B0604020202020204" pitchFamily="34" charset="0"/>
                <a:ea typeface="ＭＳ Ｐゴシック" panose="020B0600070205080204" pitchFamily="34" charset="-128"/>
              </a:defRPr>
            </a:lvl1pPr>
            <a:lvl2pPr marL="742950" indent="-285750" defTabSz="873125">
              <a:defRPr kumimoji="1">
                <a:solidFill>
                  <a:schemeClr val="tx1"/>
                </a:solidFill>
                <a:latin typeface="Arial" panose="020B0604020202020204" pitchFamily="34" charset="0"/>
                <a:ea typeface="ＭＳ Ｐゴシック" panose="020B0600070205080204" pitchFamily="34" charset="-128"/>
              </a:defRPr>
            </a:lvl2pPr>
            <a:lvl3pPr marL="1143000" indent="-228600" defTabSz="873125">
              <a:defRPr kumimoji="1">
                <a:solidFill>
                  <a:schemeClr val="tx1"/>
                </a:solidFill>
                <a:latin typeface="Arial" panose="020B0604020202020204" pitchFamily="34" charset="0"/>
                <a:ea typeface="ＭＳ Ｐゴシック" panose="020B0600070205080204" pitchFamily="34" charset="-128"/>
              </a:defRPr>
            </a:lvl3pPr>
            <a:lvl4pPr marL="1600200" indent="-228600" defTabSz="873125">
              <a:defRPr kumimoji="1">
                <a:solidFill>
                  <a:schemeClr val="tx1"/>
                </a:solidFill>
                <a:latin typeface="Arial" panose="020B0604020202020204" pitchFamily="34" charset="0"/>
                <a:ea typeface="ＭＳ Ｐゴシック" panose="020B0600070205080204" pitchFamily="34" charset="-128"/>
              </a:defRPr>
            </a:lvl4pPr>
            <a:lvl5pPr marL="2057400" indent="-228600" defTabSz="873125">
              <a:defRPr kumimoji="1">
                <a:solidFill>
                  <a:schemeClr val="tx1"/>
                </a:solidFill>
                <a:latin typeface="Arial" panose="020B0604020202020204" pitchFamily="34" charset="0"/>
                <a:ea typeface="ＭＳ Ｐゴシック" panose="020B0600070205080204" pitchFamily="34" charset="-128"/>
              </a:defRPr>
            </a:lvl5pPr>
            <a:lvl6pPr marL="25146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100">
                <a:latin typeface="ＭＳ Ｐゴシック" panose="020B0600070205080204" pitchFamily="34" charset="-128"/>
              </a:rPr>
              <a:t>吸った</a:t>
            </a:r>
            <a:r>
              <a:rPr lang="en-US" altLang="ja-JP" sz="3100" b="1">
                <a:latin typeface="ＭＳ Ｐゴシック" panose="020B0600070205080204" pitchFamily="34" charset="-128"/>
              </a:rPr>
              <a:t>30</a:t>
            </a:r>
            <a:r>
              <a:rPr lang="ja-JP" altLang="en-US" sz="3100">
                <a:latin typeface="ＭＳ Ｐゴシック" panose="020B0600070205080204" pitchFamily="34" charset="-128"/>
              </a:rPr>
              <a:t>秒後</a:t>
            </a:r>
          </a:p>
        </p:txBody>
      </p:sp>
      <p:sp>
        <p:nvSpPr>
          <p:cNvPr id="40967" name="Text Box 8">
            <a:extLst>
              <a:ext uri="{FF2B5EF4-FFF2-40B4-BE49-F238E27FC236}">
                <a16:creationId xmlns:a16="http://schemas.microsoft.com/office/drawing/2014/main" id="{A72E2F98-6AE0-5A53-5F62-21D06B4C0B0D}"/>
              </a:ext>
            </a:extLst>
          </p:cNvPr>
          <p:cNvSpPr txBox="1">
            <a:spLocks noChangeArrowheads="1"/>
          </p:cNvSpPr>
          <p:nvPr/>
        </p:nvSpPr>
        <p:spPr bwMode="auto">
          <a:xfrm>
            <a:off x="1547813" y="6092825"/>
            <a:ext cx="12350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256" tIns="43630" rIns="87256" bIns="43630">
            <a:spAutoFit/>
          </a:bodyPr>
          <a:lstStyle>
            <a:lvl1pPr defTabSz="873125">
              <a:defRPr kumimoji="1">
                <a:solidFill>
                  <a:schemeClr val="tx1"/>
                </a:solidFill>
                <a:latin typeface="Arial" panose="020B0604020202020204" pitchFamily="34" charset="0"/>
                <a:ea typeface="ＭＳ Ｐゴシック" panose="020B0600070205080204" pitchFamily="34" charset="-128"/>
              </a:defRPr>
            </a:lvl1pPr>
            <a:lvl2pPr marL="742950" indent="-285750" defTabSz="873125">
              <a:defRPr kumimoji="1">
                <a:solidFill>
                  <a:schemeClr val="tx1"/>
                </a:solidFill>
                <a:latin typeface="Arial" panose="020B0604020202020204" pitchFamily="34" charset="0"/>
                <a:ea typeface="ＭＳ Ｐゴシック" panose="020B0600070205080204" pitchFamily="34" charset="-128"/>
              </a:defRPr>
            </a:lvl2pPr>
            <a:lvl3pPr marL="1143000" indent="-228600" defTabSz="873125">
              <a:defRPr kumimoji="1">
                <a:solidFill>
                  <a:schemeClr val="tx1"/>
                </a:solidFill>
                <a:latin typeface="Arial" panose="020B0604020202020204" pitchFamily="34" charset="0"/>
                <a:ea typeface="ＭＳ Ｐゴシック" panose="020B0600070205080204" pitchFamily="34" charset="-128"/>
              </a:defRPr>
            </a:lvl3pPr>
            <a:lvl4pPr marL="1600200" indent="-228600" defTabSz="873125">
              <a:defRPr kumimoji="1">
                <a:solidFill>
                  <a:schemeClr val="tx1"/>
                </a:solidFill>
                <a:latin typeface="Arial" panose="020B0604020202020204" pitchFamily="34" charset="0"/>
                <a:ea typeface="ＭＳ Ｐゴシック" panose="020B0600070205080204" pitchFamily="34" charset="-128"/>
              </a:defRPr>
            </a:lvl4pPr>
            <a:lvl5pPr marL="2057400" indent="-228600" defTabSz="873125">
              <a:defRPr kumimoji="1">
                <a:solidFill>
                  <a:schemeClr val="tx1"/>
                </a:solidFill>
                <a:latin typeface="Arial" panose="020B0604020202020204" pitchFamily="34" charset="0"/>
                <a:ea typeface="ＭＳ Ｐゴシック" panose="020B0600070205080204" pitchFamily="34" charset="-128"/>
              </a:defRPr>
            </a:lvl5pPr>
            <a:lvl6pPr marL="25146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100" b="1">
                <a:latin typeface="Helvetica" pitchFamily="2" charset="0"/>
              </a:rPr>
              <a:t>１分</a:t>
            </a:r>
            <a:r>
              <a:rPr lang="ja-JP" altLang="en-US" sz="3100"/>
              <a:t>後</a:t>
            </a:r>
          </a:p>
        </p:txBody>
      </p:sp>
      <p:sp>
        <p:nvSpPr>
          <p:cNvPr id="40968" name="Text Box 9">
            <a:extLst>
              <a:ext uri="{FF2B5EF4-FFF2-40B4-BE49-F238E27FC236}">
                <a16:creationId xmlns:a16="http://schemas.microsoft.com/office/drawing/2014/main" id="{F7AE183F-1A4F-2E20-B7D8-ED80FF7051AE}"/>
              </a:ext>
            </a:extLst>
          </p:cNvPr>
          <p:cNvSpPr txBox="1">
            <a:spLocks noChangeArrowheads="1"/>
          </p:cNvSpPr>
          <p:nvPr/>
        </p:nvSpPr>
        <p:spPr bwMode="auto">
          <a:xfrm>
            <a:off x="6372225" y="6092825"/>
            <a:ext cx="12350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256" tIns="43630" rIns="87256" bIns="43630">
            <a:spAutoFit/>
          </a:bodyPr>
          <a:lstStyle>
            <a:lvl1pPr defTabSz="873125">
              <a:defRPr kumimoji="1">
                <a:solidFill>
                  <a:schemeClr val="tx1"/>
                </a:solidFill>
                <a:latin typeface="Arial" panose="020B0604020202020204" pitchFamily="34" charset="0"/>
                <a:ea typeface="ＭＳ Ｐゴシック" panose="020B0600070205080204" pitchFamily="34" charset="-128"/>
              </a:defRPr>
            </a:lvl1pPr>
            <a:lvl2pPr marL="742950" indent="-285750" defTabSz="873125">
              <a:defRPr kumimoji="1">
                <a:solidFill>
                  <a:schemeClr val="tx1"/>
                </a:solidFill>
                <a:latin typeface="Arial" panose="020B0604020202020204" pitchFamily="34" charset="0"/>
                <a:ea typeface="ＭＳ Ｐゴシック" panose="020B0600070205080204" pitchFamily="34" charset="-128"/>
              </a:defRPr>
            </a:lvl2pPr>
            <a:lvl3pPr marL="1143000" indent="-228600" defTabSz="873125">
              <a:defRPr kumimoji="1">
                <a:solidFill>
                  <a:schemeClr val="tx1"/>
                </a:solidFill>
                <a:latin typeface="Arial" panose="020B0604020202020204" pitchFamily="34" charset="0"/>
                <a:ea typeface="ＭＳ Ｐゴシック" panose="020B0600070205080204" pitchFamily="34" charset="-128"/>
              </a:defRPr>
            </a:lvl3pPr>
            <a:lvl4pPr marL="1600200" indent="-228600" defTabSz="873125">
              <a:defRPr kumimoji="1">
                <a:solidFill>
                  <a:schemeClr val="tx1"/>
                </a:solidFill>
                <a:latin typeface="Arial" panose="020B0604020202020204" pitchFamily="34" charset="0"/>
                <a:ea typeface="ＭＳ Ｐゴシック" panose="020B0600070205080204" pitchFamily="34" charset="-128"/>
              </a:defRPr>
            </a:lvl4pPr>
            <a:lvl5pPr marL="2057400" indent="-228600" defTabSz="873125">
              <a:defRPr kumimoji="1">
                <a:solidFill>
                  <a:schemeClr val="tx1"/>
                </a:solidFill>
                <a:latin typeface="Arial" panose="020B0604020202020204" pitchFamily="34" charset="0"/>
                <a:ea typeface="ＭＳ Ｐゴシック" panose="020B0600070205080204" pitchFamily="34" charset="-128"/>
              </a:defRPr>
            </a:lvl5pPr>
            <a:lvl6pPr marL="25146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873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100" b="1">
                <a:latin typeface="Helvetica" pitchFamily="2" charset="0"/>
              </a:rPr>
              <a:t>３分</a:t>
            </a:r>
            <a:r>
              <a:rPr lang="ja-JP" altLang="en-US" sz="3100"/>
              <a:t>後</a:t>
            </a:r>
          </a:p>
        </p:txBody>
      </p:sp>
      <p:sp>
        <p:nvSpPr>
          <p:cNvPr id="40969" name="Text Box 10">
            <a:extLst>
              <a:ext uri="{FF2B5EF4-FFF2-40B4-BE49-F238E27FC236}">
                <a16:creationId xmlns:a16="http://schemas.microsoft.com/office/drawing/2014/main" id="{5012A3D2-07E3-520E-E339-0891F484D505}"/>
              </a:ext>
            </a:extLst>
          </p:cNvPr>
          <p:cNvSpPr txBox="1">
            <a:spLocks noChangeArrowheads="1"/>
          </p:cNvSpPr>
          <p:nvPr/>
        </p:nvSpPr>
        <p:spPr bwMode="auto">
          <a:xfrm>
            <a:off x="4098925" y="863600"/>
            <a:ext cx="8620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4400" b="1">
                <a:solidFill>
                  <a:srgbClr val="FF0000"/>
                </a:solidFill>
              </a:rPr>
              <a:t>ニコチンのせいだね．</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心筋梗塞">
            <a:extLst>
              <a:ext uri="{FF2B5EF4-FFF2-40B4-BE49-F238E27FC236}">
                <a16:creationId xmlns:a16="http://schemas.microsoft.com/office/drawing/2014/main" id="{0B7B9067-03ED-0E88-4BC7-ED520B2EF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55"/>
          <a:stretch>
            <a:fillRect/>
          </a:stretch>
        </p:blipFill>
        <p:spPr bwMode="auto">
          <a:xfrm>
            <a:off x="4859338" y="2060575"/>
            <a:ext cx="33401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5">
            <a:extLst>
              <a:ext uri="{FF2B5EF4-FFF2-40B4-BE49-F238E27FC236}">
                <a16:creationId xmlns:a16="http://schemas.microsoft.com/office/drawing/2014/main" id="{03AB86F8-8DB1-5640-031D-3C909C859090}"/>
              </a:ext>
            </a:extLst>
          </p:cNvPr>
          <p:cNvSpPr txBox="1">
            <a:spLocks noChangeArrowheads="1"/>
          </p:cNvSpPr>
          <p:nvPr/>
        </p:nvSpPr>
        <p:spPr bwMode="auto">
          <a:xfrm>
            <a:off x="6443663" y="1412875"/>
            <a:ext cx="792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b="1">
                <a:solidFill>
                  <a:srgbClr val="FF0000"/>
                </a:solidFill>
              </a:rPr>
              <a:t>え　し</a:t>
            </a:r>
          </a:p>
        </p:txBody>
      </p:sp>
      <p:pic>
        <p:nvPicPr>
          <p:cNvPr id="8" name="Picture 6" descr="心筋梗塞">
            <a:extLst>
              <a:ext uri="{FF2B5EF4-FFF2-40B4-BE49-F238E27FC236}">
                <a16:creationId xmlns:a16="http://schemas.microsoft.com/office/drawing/2014/main" id="{917C3428-9EF7-C46E-3DCF-A8F830029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914"/>
          <a:stretch>
            <a:fillRect/>
          </a:stretch>
        </p:blipFill>
        <p:spPr bwMode="auto">
          <a:xfrm>
            <a:off x="971550" y="2133600"/>
            <a:ext cx="313531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テキスト ボックス 1">
            <a:extLst>
              <a:ext uri="{FF2B5EF4-FFF2-40B4-BE49-F238E27FC236}">
                <a16:creationId xmlns:a16="http://schemas.microsoft.com/office/drawing/2014/main" id="{C2730CDB-B000-6DDF-86A9-09DBDFB747F1}"/>
              </a:ext>
            </a:extLst>
          </p:cNvPr>
          <p:cNvSpPr txBox="1">
            <a:spLocks noChangeArrowheads="1"/>
          </p:cNvSpPr>
          <p:nvPr/>
        </p:nvSpPr>
        <p:spPr bwMode="auto">
          <a:xfrm>
            <a:off x="1476375" y="765175"/>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a:solidFill>
                  <a:srgbClr val="FF0000"/>
                </a:solidFill>
              </a:rPr>
              <a:t>きょうしんしょう</a:t>
            </a:r>
          </a:p>
        </p:txBody>
      </p:sp>
      <p:sp>
        <p:nvSpPr>
          <p:cNvPr id="43013" name="テキスト ボックス 6">
            <a:extLst>
              <a:ext uri="{FF2B5EF4-FFF2-40B4-BE49-F238E27FC236}">
                <a16:creationId xmlns:a16="http://schemas.microsoft.com/office/drawing/2014/main" id="{5EF65A14-C164-75B5-E579-E624B86BB8FA}"/>
              </a:ext>
            </a:extLst>
          </p:cNvPr>
          <p:cNvSpPr txBox="1">
            <a:spLocks noChangeArrowheads="1"/>
          </p:cNvSpPr>
          <p:nvPr/>
        </p:nvSpPr>
        <p:spPr bwMode="auto">
          <a:xfrm>
            <a:off x="1042988" y="14128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a:solidFill>
                  <a:srgbClr val="FF0000"/>
                </a:solidFill>
              </a:rPr>
              <a:t>しんきんこうそく</a:t>
            </a:r>
          </a:p>
        </p:txBody>
      </p:sp>
      <p:sp>
        <p:nvSpPr>
          <p:cNvPr id="43014" name="Rectangle 2">
            <a:extLst>
              <a:ext uri="{FF2B5EF4-FFF2-40B4-BE49-F238E27FC236}">
                <a16:creationId xmlns:a16="http://schemas.microsoft.com/office/drawing/2014/main" id="{9F497A35-203E-9B79-7ACE-A500EA85EB57}"/>
              </a:ext>
            </a:extLst>
          </p:cNvPr>
          <p:cNvSpPr>
            <a:spLocks noGrp="1"/>
          </p:cNvSpPr>
          <p:nvPr>
            <p:ph type="title"/>
          </p:nvPr>
        </p:nvSpPr>
        <p:spPr>
          <a:xfrm>
            <a:off x="0" y="404813"/>
            <a:ext cx="9144000" cy="2016125"/>
          </a:xfrm>
        </p:spPr>
        <p:txBody>
          <a:bodyPr anchor="t"/>
          <a:lstStyle/>
          <a:p>
            <a:pPr algn="ctr" eaLnBrk="1" hangingPunct="1"/>
            <a:r>
              <a:rPr lang="ja-JP" altLang="en-US" sz="2800">
                <a:latin typeface="ＭＳ Ｐゴシック" panose="020B0600070205080204" pitchFamily="34" charset="-128"/>
                <a:ea typeface="HG創英角ﾎﾟｯﾌﾟ体" pitchFamily="49" charset="-128"/>
              </a:rPr>
              <a:t>将来，</a:t>
            </a:r>
            <a:r>
              <a:rPr lang="ja-JP" altLang="en-US" sz="2800">
                <a:solidFill>
                  <a:srgbClr val="FF3300"/>
                </a:solidFill>
                <a:latin typeface="ＭＳ Ｐゴシック" panose="020B0600070205080204" pitchFamily="34" charset="-128"/>
                <a:ea typeface="HG創英角ﾎﾟｯﾌﾟ体" pitchFamily="49" charset="-128"/>
              </a:rPr>
              <a:t>狭心症（心筋の血流が一時的に減少する）</a:t>
            </a:r>
            <a:r>
              <a:rPr lang="ja-JP" altLang="en-US" sz="2800">
                <a:latin typeface="ＭＳ Ｐゴシック" panose="020B0600070205080204" pitchFamily="34" charset="-128"/>
                <a:ea typeface="HG創英角ﾎﾟｯﾌﾟ体" pitchFamily="49" charset="-128"/>
              </a:rPr>
              <a:t>や</a:t>
            </a:r>
            <a:br>
              <a:rPr lang="en-US" altLang="ja-JP" sz="2800">
                <a:latin typeface="ＭＳ Ｐゴシック" panose="020B0600070205080204" pitchFamily="34" charset="-128"/>
                <a:ea typeface="HG創英角ﾎﾟｯﾌﾟ体" pitchFamily="49" charset="-128"/>
              </a:rPr>
            </a:br>
            <a:br>
              <a:rPr lang="en-US" altLang="ja-JP" sz="1400">
                <a:latin typeface="ＭＳ Ｐゴシック" panose="020B0600070205080204" pitchFamily="34" charset="-128"/>
                <a:ea typeface="HG創英角ﾎﾟｯﾌﾟ体" pitchFamily="49" charset="-128"/>
              </a:rPr>
            </a:br>
            <a:r>
              <a:rPr lang="ja-JP" altLang="en-US" sz="2800">
                <a:solidFill>
                  <a:srgbClr val="FF3300"/>
                </a:solidFill>
                <a:latin typeface="ＭＳ Ｐゴシック" panose="020B0600070205080204" pitchFamily="34" charset="-128"/>
                <a:ea typeface="HG創英角ﾎﾟｯﾌﾟ体" pitchFamily="49" charset="-128"/>
              </a:rPr>
              <a:t>心筋梗塞（血流低下によって心筋が壊死する）</a:t>
            </a:r>
            <a:br>
              <a:rPr lang="en-US" altLang="ja-JP" sz="2800">
                <a:solidFill>
                  <a:srgbClr val="FF3300"/>
                </a:solidFill>
                <a:latin typeface="ＭＳ Ｐゴシック" panose="020B0600070205080204" pitchFamily="34" charset="-128"/>
                <a:ea typeface="HG創英角ﾎﾟｯﾌﾟ体" pitchFamily="49" charset="-128"/>
              </a:rPr>
            </a:br>
            <a:br>
              <a:rPr lang="en-US" altLang="ja-JP" sz="1400">
                <a:solidFill>
                  <a:srgbClr val="FF3300"/>
                </a:solidFill>
                <a:latin typeface="ＭＳ Ｐゴシック" panose="020B0600070205080204" pitchFamily="34" charset="-128"/>
                <a:ea typeface="HG創英角ﾎﾟｯﾌﾟ体" pitchFamily="49" charset="-128"/>
              </a:rPr>
            </a:br>
            <a:r>
              <a:rPr lang="ja-JP" altLang="en-US" sz="1400">
                <a:solidFill>
                  <a:srgbClr val="FF3300"/>
                </a:solidFill>
                <a:latin typeface="ＭＳ Ｐゴシック" panose="020B0600070205080204" pitchFamily="34" charset="-128"/>
                <a:ea typeface="HG創英角ﾎﾟｯﾌﾟ体" pitchFamily="49" charset="-128"/>
              </a:rPr>
              <a:t>　</a:t>
            </a:r>
            <a:r>
              <a:rPr lang="ja-JP" altLang="en-US" sz="2800">
                <a:solidFill>
                  <a:srgbClr val="FF3300"/>
                </a:solidFill>
                <a:latin typeface="ＭＳ Ｐゴシック" panose="020B0600070205080204" pitchFamily="34" charset="-128"/>
                <a:ea typeface="HG創英角ﾎﾟｯﾌﾟ体" pitchFamily="49" charset="-128"/>
              </a:rPr>
              <a:t>発症の危険</a:t>
            </a:r>
            <a:r>
              <a:rPr lang="ja-JP" altLang="en-US" sz="2800">
                <a:latin typeface="ＭＳ Ｐゴシック" panose="020B0600070205080204" pitchFamily="34" charset="-128"/>
                <a:ea typeface="HG創英角ﾎﾟｯﾌﾟ体" pitchFamily="49" charset="-128"/>
              </a:rPr>
              <a:t>が高まります</a:t>
            </a:r>
            <a:br>
              <a:rPr lang="ja-JP" altLang="en-US" sz="2800">
                <a:latin typeface="ＭＳ Ｐゴシック" panose="020B0600070205080204" pitchFamily="34" charset="-128"/>
                <a:ea typeface="HG創英角ﾎﾟｯﾌﾟ体" pitchFamily="49" charset="-128"/>
              </a:rPr>
            </a:br>
            <a:br>
              <a:rPr lang="ja-JP" altLang="en-US" sz="1400">
                <a:latin typeface="ＭＳ Ｐゴシック" panose="020B0600070205080204" pitchFamily="34" charset="-128"/>
                <a:ea typeface="HG創英角ﾎﾟｯﾌﾟ体" pitchFamily="49" charset="-128"/>
              </a:rPr>
            </a:br>
            <a:br>
              <a:rPr lang="ja-JP" altLang="en-US" sz="2800">
                <a:latin typeface="ＭＳ Ｐゴシック" panose="020B0600070205080204" pitchFamily="34" charset="-128"/>
                <a:ea typeface="HG創英角ﾎﾟｯﾌﾟ体" pitchFamily="49" charset="-128"/>
              </a:rPr>
            </a:br>
            <a:br>
              <a:rPr lang="ja-JP" altLang="en-US" sz="2800">
                <a:latin typeface="ＭＳ Ｐゴシック" panose="020B0600070205080204" pitchFamily="34" charset="-128"/>
                <a:ea typeface="HG創英角ﾎﾟｯﾌﾟ体" pitchFamily="49" charset="-128"/>
              </a:rPr>
            </a:br>
            <a:br>
              <a:rPr lang="ja-JP" altLang="en-US" sz="2800">
                <a:latin typeface="ＭＳ Ｐゴシック" panose="020B0600070205080204" pitchFamily="34" charset="-128"/>
                <a:ea typeface="HG創英角ﾎﾟｯﾌﾟ体" pitchFamily="49" charset="-128"/>
              </a:rPr>
            </a:br>
            <a:endParaRPr lang="ja-JP" altLang="en-US" sz="2800">
              <a:latin typeface="ＭＳ Ｐゴシック" panose="020B0600070205080204" pitchFamily="34" charset="-128"/>
              <a:ea typeface="HG創英角ﾎﾟｯﾌﾟ体"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コンテンツ プレースホルダ 2">
            <a:extLst>
              <a:ext uri="{FF2B5EF4-FFF2-40B4-BE49-F238E27FC236}">
                <a16:creationId xmlns:a16="http://schemas.microsoft.com/office/drawing/2014/main" id="{4D7A4589-EAF3-7EC0-9285-30E81C4089B2}"/>
              </a:ext>
            </a:extLst>
          </p:cNvPr>
          <p:cNvSpPr>
            <a:spLocks noGrp="1"/>
          </p:cNvSpPr>
          <p:nvPr>
            <p:ph idx="1"/>
          </p:nvPr>
        </p:nvSpPr>
        <p:spPr>
          <a:xfrm>
            <a:off x="2124075" y="1557338"/>
            <a:ext cx="5534025" cy="4411662"/>
          </a:xfrm>
        </p:spPr>
        <p:txBody>
          <a:bodyPr/>
          <a:lstStyle/>
          <a:p>
            <a:r>
              <a:rPr lang="ja-JP" altLang="en-US" sz="4800">
                <a:latin typeface="ＭＳ Ｐゴシック" panose="020B0600070205080204" pitchFamily="34" charset="-128"/>
                <a:ea typeface="ＭＳ Ｐゴシック" panose="020B0600070205080204" pitchFamily="34" charset="-128"/>
              </a:rPr>
              <a:t>たばことは？</a:t>
            </a:r>
            <a:endParaRPr lang="en-US" altLang="ja-JP" sz="4800">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たばこの有害性</a:t>
            </a:r>
            <a:endParaRPr lang="en-US" altLang="ja-JP" sz="4800">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受動喫煙の影響</a:t>
            </a:r>
            <a:endParaRPr lang="en-US" altLang="ja-JP" sz="4800">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加熱式タバコ</a:t>
            </a:r>
            <a:endParaRPr lang="en-US" altLang="ja-JP" sz="4800">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地域の受動喫煙</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7" descr="PPT_24_4">
            <a:extLst>
              <a:ext uri="{FF2B5EF4-FFF2-40B4-BE49-F238E27FC236}">
                <a16:creationId xmlns:a16="http://schemas.microsoft.com/office/drawing/2014/main" id="{9D1850D2-7B4C-E8A2-3DC8-74BD24C1E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1113"/>
            <a:ext cx="914558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テキスト ボックス 3">
            <a:extLst>
              <a:ext uri="{FF2B5EF4-FFF2-40B4-BE49-F238E27FC236}">
                <a16:creationId xmlns:a16="http://schemas.microsoft.com/office/drawing/2014/main" id="{7AE8201D-F7E6-F093-2D93-0A956A593B5F}"/>
              </a:ext>
            </a:extLst>
          </p:cNvPr>
          <p:cNvSpPr txBox="1">
            <a:spLocks noChangeArrowheads="1"/>
          </p:cNvSpPr>
          <p:nvPr/>
        </p:nvSpPr>
        <p:spPr bwMode="auto">
          <a:xfrm>
            <a:off x="2268538" y="693738"/>
            <a:ext cx="7343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3200">
                <a:solidFill>
                  <a:srgbClr val="FF5EAC"/>
                </a:solidFill>
              </a:rPr>
              <a:t>どうしてタバコをやめられないのか？</a:t>
            </a:r>
          </a:p>
        </p:txBody>
      </p:sp>
      <p:sp>
        <p:nvSpPr>
          <p:cNvPr id="4" name="星 5 3">
            <a:extLst>
              <a:ext uri="{FF2B5EF4-FFF2-40B4-BE49-F238E27FC236}">
                <a16:creationId xmlns:a16="http://schemas.microsoft.com/office/drawing/2014/main" id="{4D8CEB00-0F01-337D-909B-FD9DF3668688}"/>
              </a:ext>
            </a:extLst>
          </p:cNvPr>
          <p:cNvSpPr/>
          <p:nvPr/>
        </p:nvSpPr>
        <p:spPr>
          <a:xfrm>
            <a:off x="7938" y="6202363"/>
            <a:ext cx="647700" cy="62071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
        <p:nvSpPr>
          <p:cNvPr id="2" name="フレーム 1">
            <a:extLst>
              <a:ext uri="{FF2B5EF4-FFF2-40B4-BE49-F238E27FC236}">
                <a16:creationId xmlns:a16="http://schemas.microsoft.com/office/drawing/2014/main" id="{6097FF03-27F9-10C4-516E-3E4B7953A298}"/>
              </a:ext>
            </a:extLst>
          </p:cNvPr>
          <p:cNvSpPr/>
          <p:nvPr/>
        </p:nvSpPr>
        <p:spPr>
          <a:xfrm>
            <a:off x="179388" y="188913"/>
            <a:ext cx="7777162" cy="1008062"/>
          </a:xfrm>
          <a:prstGeom prst="frame">
            <a:avLst>
              <a:gd name="adj1" fmla="val 54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3" name="フレーム 2">
            <a:extLst>
              <a:ext uri="{FF2B5EF4-FFF2-40B4-BE49-F238E27FC236}">
                <a16:creationId xmlns:a16="http://schemas.microsoft.com/office/drawing/2014/main" id="{6A9DE8F0-79BF-3453-4280-9385EAA792A0}"/>
              </a:ext>
            </a:extLst>
          </p:cNvPr>
          <p:cNvSpPr/>
          <p:nvPr/>
        </p:nvSpPr>
        <p:spPr>
          <a:xfrm>
            <a:off x="6875463" y="4221163"/>
            <a:ext cx="792162" cy="360362"/>
          </a:xfrm>
          <a:prstGeom prst="frame">
            <a:avLst/>
          </a:prstGeom>
          <a:solidFill>
            <a:srgbClr val="FF00D8"/>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1">
            <a:extLst>
              <a:ext uri="{FF2B5EF4-FFF2-40B4-BE49-F238E27FC236}">
                <a16:creationId xmlns:a16="http://schemas.microsoft.com/office/drawing/2014/main" id="{2592B052-A677-438A-32EF-A06090E2E4E0}"/>
              </a:ext>
            </a:extLst>
          </p:cNvPr>
          <p:cNvSpPr>
            <a:spLocks noGrp="1"/>
          </p:cNvSpPr>
          <p:nvPr>
            <p:ph type="title"/>
          </p:nvPr>
        </p:nvSpPr>
        <p:spPr>
          <a:xfrm>
            <a:off x="2193925" y="422275"/>
            <a:ext cx="4140200" cy="884238"/>
          </a:xfrm>
        </p:spPr>
        <p:txBody>
          <a:bodyPr anchor="ctr"/>
          <a:lstStyle/>
          <a:p>
            <a:pPr algn="ctr"/>
            <a:r>
              <a:rPr lang="ja-JP" altLang="en-US">
                <a:solidFill>
                  <a:schemeClr val="tx1"/>
                </a:solidFill>
              </a:rPr>
              <a:t>様々な依存症</a:t>
            </a:r>
          </a:p>
        </p:txBody>
      </p:sp>
      <p:grpSp>
        <p:nvGrpSpPr>
          <p:cNvPr id="5" name="グループ化 4">
            <a:extLst>
              <a:ext uri="{FF2B5EF4-FFF2-40B4-BE49-F238E27FC236}">
                <a16:creationId xmlns:a16="http://schemas.microsoft.com/office/drawing/2014/main" id="{E641DA25-F2D5-E248-7E4B-F8206C2D4F02}"/>
              </a:ext>
            </a:extLst>
          </p:cNvPr>
          <p:cNvGrpSpPr>
            <a:grpSpLocks/>
          </p:cNvGrpSpPr>
          <p:nvPr/>
        </p:nvGrpSpPr>
        <p:grpSpPr bwMode="auto">
          <a:xfrm>
            <a:off x="1023938" y="1773238"/>
            <a:ext cx="7786687" cy="1501775"/>
            <a:chOff x="1023938" y="1773238"/>
            <a:chExt cx="7786687" cy="1501775"/>
          </a:xfrm>
        </p:grpSpPr>
        <p:sp>
          <p:nvSpPr>
            <p:cNvPr id="7" name="下矢印吹き出し 6">
              <a:extLst>
                <a:ext uri="{FF2B5EF4-FFF2-40B4-BE49-F238E27FC236}">
                  <a16:creationId xmlns:a16="http://schemas.microsoft.com/office/drawing/2014/main" id="{BA4F8BC1-304F-A10A-B23C-3559329084EE}"/>
                </a:ext>
              </a:extLst>
            </p:cNvPr>
            <p:cNvSpPr/>
            <p:nvPr/>
          </p:nvSpPr>
          <p:spPr>
            <a:xfrm>
              <a:off x="1023938" y="1773238"/>
              <a:ext cx="3240087" cy="1501775"/>
            </a:xfrm>
            <a:prstGeom prst="downArrowCallout">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ja-JP" altLang="en-US" sz="2800">
                  <a:solidFill>
                    <a:schemeClr val="tx1"/>
                  </a:solidFill>
                  <a:latin typeface="MS PGothic" panose="020B0600070205080204" pitchFamily="34" charset="-128"/>
                  <a:ea typeface="MS PGothic" panose="020B0600070205080204" pitchFamily="34" charset="-128"/>
                </a:rPr>
                <a:t>物質に依存</a:t>
              </a:r>
              <a:endParaRPr lang="en-US" altLang="ja-JP" sz="2800" dirty="0">
                <a:solidFill>
                  <a:schemeClr val="tx1"/>
                </a:solidFill>
                <a:latin typeface="MS PGothic" panose="020B0600070205080204" pitchFamily="34" charset="-128"/>
                <a:ea typeface="MS PGothic" panose="020B0600070205080204" pitchFamily="34" charset="-128"/>
              </a:endParaRPr>
            </a:p>
            <a:p>
              <a:pPr algn="ctr">
                <a:defRPr/>
              </a:pPr>
              <a:r>
                <a:rPr lang="en-US" altLang="ja-JP" sz="2400" dirty="0">
                  <a:solidFill>
                    <a:schemeClr val="tx1"/>
                  </a:solidFill>
                  <a:latin typeface="MS PGothic" panose="020B0600070205080204" pitchFamily="34" charset="-128"/>
                  <a:ea typeface="MS PGothic" panose="020B0600070205080204" pitchFamily="34" charset="-128"/>
                </a:rPr>
                <a:t>(</a:t>
              </a:r>
              <a:r>
                <a:rPr lang="ja-JP" altLang="en-US" sz="2400">
                  <a:solidFill>
                    <a:schemeClr val="tx1"/>
                  </a:solidFill>
                  <a:latin typeface="MS PGothic" panose="020B0600070205080204" pitchFamily="34" charset="-128"/>
                  <a:ea typeface="MS PGothic" panose="020B0600070205080204" pitchFamily="34" charset="-128"/>
                </a:rPr>
                <a:t>精神に作用する物質</a:t>
              </a:r>
              <a:r>
                <a:rPr lang="en-US" altLang="ja-JP" sz="2400" dirty="0">
                  <a:solidFill>
                    <a:schemeClr val="tx1"/>
                  </a:solidFill>
                  <a:latin typeface="MS PGothic" panose="020B0600070205080204" pitchFamily="34" charset="-128"/>
                  <a:ea typeface="MS PGothic" panose="020B0600070205080204" pitchFamily="34" charset="-128"/>
                </a:rPr>
                <a:t>)</a:t>
              </a:r>
            </a:p>
          </p:txBody>
        </p:sp>
        <p:sp>
          <p:nvSpPr>
            <p:cNvPr id="8" name="下矢印吹き出し 7">
              <a:extLst>
                <a:ext uri="{FF2B5EF4-FFF2-40B4-BE49-F238E27FC236}">
                  <a16:creationId xmlns:a16="http://schemas.microsoft.com/office/drawing/2014/main" id="{8F77669C-AB65-7D73-0DEC-ED18E67AA0C6}"/>
                </a:ext>
              </a:extLst>
            </p:cNvPr>
            <p:cNvSpPr/>
            <p:nvPr/>
          </p:nvSpPr>
          <p:spPr>
            <a:xfrm>
              <a:off x="5003800" y="1773238"/>
              <a:ext cx="3806825" cy="1501775"/>
            </a:xfrm>
            <a:prstGeom prst="downArrowCallout">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ja-JP" altLang="en-US" sz="2800">
                  <a:solidFill>
                    <a:schemeClr val="tx1"/>
                  </a:solidFill>
                  <a:latin typeface="MS PGothic" panose="020B0600070205080204" pitchFamily="34" charset="-128"/>
                  <a:ea typeface="MS PGothic" panose="020B0600070205080204" pitchFamily="34" charset="-128"/>
                </a:rPr>
                <a:t>非物質に依存</a:t>
              </a:r>
              <a:endParaRPr lang="en-US" altLang="ja-JP" sz="2800" dirty="0">
                <a:solidFill>
                  <a:schemeClr val="tx1"/>
                </a:solidFill>
                <a:latin typeface="MS PGothic" panose="020B0600070205080204" pitchFamily="34" charset="-128"/>
                <a:ea typeface="MS PGothic" panose="020B0600070205080204" pitchFamily="34" charset="-128"/>
              </a:endParaRPr>
            </a:p>
            <a:p>
              <a:pPr algn="ctr">
                <a:defRPr/>
              </a:pPr>
              <a:r>
                <a:rPr lang="ja-JP" altLang="en-US" sz="2400">
                  <a:solidFill>
                    <a:schemeClr val="tx1"/>
                  </a:solidFill>
                  <a:latin typeface="MS PGothic" panose="020B0600070205080204" pitchFamily="34" charset="-128"/>
                  <a:ea typeface="MS PGothic" panose="020B0600070205080204" pitchFamily="34" charset="-128"/>
                </a:rPr>
                <a:t>（特定の行為にのめり込む）</a:t>
              </a:r>
            </a:p>
          </p:txBody>
        </p:sp>
      </p:grpSp>
      <p:grpSp>
        <p:nvGrpSpPr>
          <p:cNvPr id="3" name="グループ化 2">
            <a:extLst>
              <a:ext uri="{FF2B5EF4-FFF2-40B4-BE49-F238E27FC236}">
                <a16:creationId xmlns:a16="http://schemas.microsoft.com/office/drawing/2014/main" id="{8E42AC18-A180-7AA3-B8F6-5E5BBC58BB0C}"/>
              </a:ext>
            </a:extLst>
          </p:cNvPr>
          <p:cNvGrpSpPr>
            <a:grpSpLocks/>
          </p:cNvGrpSpPr>
          <p:nvPr/>
        </p:nvGrpSpPr>
        <p:grpSpPr bwMode="auto">
          <a:xfrm>
            <a:off x="495300" y="3600450"/>
            <a:ext cx="3738563" cy="3059113"/>
            <a:chOff x="495300" y="3600450"/>
            <a:chExt cx="3738563" cy="3059113"/>
          </a:xfrm>
        </p:grpSpPr>
        <p:sp>
          <p:nvSpPr>
            <p:cNvPr id="47114" name="テキスト ボックス 4">
              <a:extLst>
                <a:ext uri="{FF2B5EF4-FFF2-40B4-BE49-F238E27FC236}">
                  <a16:creationId xmlns:a16="http://schemas.microsoft.com/office/drawing/2014/main" id="{766D09DE-4CD4-5494-AD19-7DA9A9E47986}"/>
                </a:ext>
              </a:extLst>
            </p:cNvPr>
            <p:cNvSpPr txBox="1">
              <a:spLocks noChangeArrowheads="1"/>
            </p:cNvSpPr>
            <p:nvPr/>
          </p:nvSpPr>
          <p:spPr bwMode="auto">
            <a:xfrm>
              <a:off x="993775" y="3600450"/>
              <a:ext cx="3240088" cy="1693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sz="2800">
                  <a:latin typeface="ＭＳ Ｐゴシック" panose="020B0600070205080204" pitchFamily="34" charset="-128"/>
                </a:rPr>
                <a:t>・</a:t>
              </a:r>
              <a:r>
                <a:rPr lang="en-US" altLang="ja-JP" sz="2800">
                  <a:latin typeface="ＭＳ Ｐゴシック" panose="020B0600070205080204" pitchFamily="34" charset="-128"/>
                </a:rPr>
                <a:t> </a:t>
              </a:r>
              <a:r>
                <a:rPr lang="ja-JP" altLang="en-US" sz="2800">
                  <a:latin typeface="ＭＳ Ｐゴシック" panose="020B0600070205080204" pitchFamily="34" charset="-128"/>
                </a:rPr>
                <a:t>ニコチン依存症</a:t>
              </a:r>
              <a:endParaRPr lang="en-US" altLang="ja-JP" sz="2800">
                <a:latin typeface="ＭＳ Ｐゴシック" panose="020B0600070205080204" pitchFamily="34" charset="-128"/>
              </a:endParaRPr>
            </a:p>
            <a:p>
              <a:endParaRPr lang="en-US" altLang="ja-JP" sz="1000">
                <a:latin typeface="ＭＳ Ｐゴシック" panose="020B0600070205080204" pitchFamily="34" charset="-128"/>
              </a:endParaRPr>
            </a:p>
            <a:p>
              <a:r>
                <a:rPr lang="ja-JP" altLang="en-US" sz="2800">
                  <a:latin typeface="ＭＳ Ｐゴシック" panose="020B0600070205080204" pitchFamily="34" charset="-128"/>
                </a:rPr>
                <a:t>・</a:t>
              </a:r>
              <a:r>
                <a:rPr lang="en-US" altLang="ja-JP" sz="2800">
                  <a:latin typeface="ＭＳ Ｐゴシック" panose="020B0600070205080204" pitchFamily="34" charset="-128"/>
                </a:rPr>
                <a:t> </a:t>
              </a:r>
              <a:r>
                <a:rPr lang="ja-JP" altLang="en-US" sz="2800">
                  <a:latin typeface="ＭＳ Ｐゴシック" panose="020B0600070205080204" pitchFamily="34" charset="-128"/>
                </a:rPr>
                <a:t>アルコール依存症</a:t>
              </a:r>
              <a:endParaRPr lang="en-US" altLang="ja-JP" sz="2800">
                <a:latin typeface="ＭＳ Ｐゴシック" panose="020B0600070205080204" pitchFamily="34" charset="-128"/>
              </a:endParaRPr>
            </a:p>
            <a:p>
              <a:endParaRPr lang="en-US" altLang="ja-JP" sz="1000">
                <a:latin typeface="ＭＳ Ｐゴシック" panose="020B0600070205080204" pitchFamily="34" charset="-128"/>
              </a:endParaRPr>
            </a:p>
            <a:p>
              <a:r>
                <a:rPr lang="ja-JP" altLang="en-US" sz="2800">
                  <a:latin typeface="ＭＳ Ｐゴシック" panose="020B0600070205080204" pitchFamily="34" charset="-128"/>
                </a:rPr>
                <a:t>・</a:t>
              </a:r>
              <a:r>
                <a:rPr lang="en-US" altLang="ja-JP" sz="2800">
                  <a:latin typeface="ＭＳ Ｐゴシック" panose="020B0600070205080204" pitchFamily="34" charset="-128"/>
                </a:rPr>
                <a:t> </a:t>
              </a:r>
              <a:r>
                <a:rPr lang="ja-JP" altLang="en-US" sz="2800">
                  <a:latin typeface="ＭＳ Ｐゴシック" panose="020B0600070205080204" pitchFamily="34" charset="-128"/>
                </a:rPr>
                <a:t>薬物依存</a:t>
              </a:r>
              <a:endParaRPr lang="en-US" altLang="ja-JP" sz="2800">
                <a:latin typeface="ＭＳ Ｐゴシック" panose="020B0600070205080204" pitchFamily="34" charset="-128"/>
              </a:endParaRPr>
            </a:p>
          </p:txBody>
        </p:sp>
        <p:pic>
          <p:nvPicPr>
            <p:cNvPr id="47115" name="図 2" descr="マグカップ, カップ が含まれている画像&#10;&#10;自動的に生成された説明">
              <a:extLst>
                <a:ext uri="{FF2B5EF4-FFF2-40B4-BE49-F238E27FC236}">
                  <a16:creationId xmlns:a16="http://schemas.microsoft.com/office/drawing/2014/main" id="{7A478127-A5B1-2F11-BDB3-B4CF98E5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5646738"/>
              <a:ext cx="8255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図 4" descr="グラフィカル ユーザー インターフェイス&#10;&#10;中程度の精度で自動的に生成された説明">
              <a:extLst>
                <a:ext uri="{FF2B5EF4-FFF2-40B4-BE49-F238E27FC236}">
                  <a16:creationId xmlns:a16="http://schemas.microsoft.com/office/drawing/2014/main" id="{7AD126CD-1AD4-1766-AF9F-71AE28940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463" y="5648325"/>
              <a:ext cx="100488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図 12" descr="グラフ が含まれている画像&#10;&#10;自動的に生成された説明">
              <a:extLst>
                <a:ext uri="{FF2B5EF4-FFF2-40B4-BE49-F238E27FC236}">
                  <a16:creationId xmlns:a16="http://schemas.microsoft.com/office/drawing/2014/main" id="{7BA2DEDD-337E-A4D6-9E26-92A67C79A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5627688"/>
              <a:ext cx="12414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グループ化 3">
            <a:extLst>
              <a:ext uri="{FF2B5EF4-FFF2-40B4-BE49-F238E27FC236}">
                <a16:creationId xmlns:a16="http://schemas.microsoft.com/office/drawing/2014/main" id="{BFAF979F-54CA-DD65-3968-999A7F4DC443}"/>
              </a:ext>
            </a:extLst>
          </p:cNvPr>
          <p:cNvGrpSpPr>
            <a:grpSpLocks/>
          </p:cNvGrpSpPr>
          <p:nvPr/>
        </p:nvGrpSpPr>
        <p:grpSpPr bwMode="auto">
          <a:xfrm>
            <a:off x="4713288" y="3621088"/>
            <a:ext cx="4373562" cy="3162300"/>
            <a:chOff x="4713288" y="3621088"/>
            <a:chExt cx="4373562" cy="3162300"/>
          </a:xfrm>
        </p:grpSpPr>
        <p:sp>
          <p:nvSpPr>
            <p:cNvPr id="47110" name="テキスト ボックス 3">
              <a:extLst>
                <a:ext uri="{FF2B5EF4-FFF2-40B4-BE49-F238E27FC236}">
                  <a16:creationId xmlns:a16="http://schemas.microsoft.com/office/drawing/2014/main" id="{FEB32CE1-25CA-0A6C-4161-3F2B76FB8C2E}"/>
                </a:ext>
              </a:extLst>
            </p:cNvPr>
            <p:cNvSpPr txBox="1">
              <a:spLocks noChangeArrowheads="1"/>
            </p:cNvSpPr>
            <p:nvPr/>
          </p:nvSpPr>
          <p:spPr bwMode="auto">
            <a:xfrm>
              <a:off x="5503863" y="3621088"/>
              <a:ext cx="2808287"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sz="2800">
                  <a:latin typeface="ＭＳ Ｐゴシック" panose="020B0600070205080204" pitchFamily="34" charset="-128"/>
                </a:rPr>
                <a:t>・</a:t>
              </a:r>
              <a:r>
                <a:rPr lang="en-US" altLang="ja-JP" sz="2800">
                  <a:latin typeface="ＭＳ Ｐゴシック" panose="020B0600070205080204" pitchFamily="34" charset="-128"/>
                </a:rPr>
                <a:t> </a:t>
              </a:r>
              <a:r>
                <a:rPr lang="ja-JP" altLang="en-US" sz="2800">
                  <a:latin typeface="ＭＳ Ｐゴシック" panose="020B0600070205080204" pitchFamily="34" charset="-128"/>
                </a:rPr>
                <a:t>ネット依存</a:t>
              </a:r>
              <a:endParaRPr lang="en-US" altLang="ja-JP" sz="2800">
                <a:latin typeface="ＭＳ Ｐゴシック" panose="020B0600070205080204" pitchFamily="34" charset="-128"/>
              </a:endParaRPr>
            </a:p>
            <a:p>
              <a:endParaRPr lang="en-US" altLang="ja-JP" sz="1000">
                <a:latin typeface="ＭＳ Ｐゴシック" panose="020B0600070205080204" pitchFamily="34" charset="-128"/>
              </a:endParaRPr>
            </a:p>
            <a:p>
              <a:r>
                <a:rPr lang="ja-JP" altLang="en-US" sz="2800">
                  <a:latin typeface="ＭＳ Ｐゴシック" panose="020B0600070205080204" pitchFamily="34" charset="-128"/>
                </a:rPr>
                <a:t>・</a:t>
              </a:r>
              <a:r>
                <a:rPr lang="en-US" altLang="ja-JP" sz="2800">
                  <a:latin typeface="ＭＳ Ｐゴシック" panose="020B0600070205080204" pitchFamily="34" charset="-128"/>
                </a:rPr>
                <a:t> </a:t>
              </a:r>
              <a:r>
                <a:rPr lang="ja-JP" altLang="en-US" sz="2800">
                  <a:latin typeface="ＭＳ Ｐゴシック" panose="020B0600070205080204" pitchFamily="34" charset="-128"/>
                </a:rPr>
                <a:t>ゲーム障害</a:t>
              </a:r>
              <a:endParaRPr lang="en-US" altLang="ja-JP" sz="2800">
                <a:latin typeface="ＭＳ Ｐゴシック" panose="020B0600070205080204" pitchFamily="34" charset="-128"/>
              </a:endParaRPr>
            </a:p>
            <a:p>
              <a:endParaRPr lang="en-US" altLang="ja-JP" sz="1000">
                <a:latin typeface="ＭＳ Ｐゴシック" panose="020B0600070205080204" pitchFamily="34" charset="-128"/>
              </a:endParaRPr>
            </a:p>
            <a:p>
              <a:r>
                <a:rPr lang="ja-JP" altLang="en-US" sz="2800">
                  <a:latin typeface="ＭＳ Ｐゴシック" panose="020B0600070205080204" pitchFamily="34" charset="-128"/>
                </a:rPr>
                <a:t>・</a:t>
              </a:r>
              <a:r>
                <a:rPr lang="en-US" altLang="ja-JP" sz="2800">
                  <a:latin typeface="ＭＳ Ｐゴシック" panose="020B0600070205080204" pitchFamily="34" charset="-128"/>
                </a:rPr>
                <a:t> </a:t>
              </a:r>
              <a:r>
                <a:rPr lang="ja-JP" altLang="en-US" sz="2800">
                  <a:latin typeface="ＭＳ Ｐゴシック" panose="020B0600070205080204" pitchFamily="34" charset="-128"/>
                </a:rPr>
                <a:t>ギャンブル依存</a:t>
              </a:r>
              <a:endParaRPr lang="en-US" altLang="ja-JP" sz="2800">
                <a:latin typeface="ＭＳ Ｐゴシック" panose="020B0600070205080204" pitchFamily="34" charset="-128"/>
              </a:endParaRPr>
            </a:p>
          </p:txBody>
        </p:sp>
        <p:pic>
          <p:nvPicPr>
            <p:cNvPr id="47111" name="図 8" descr="白い背景に黒い文字が書かれた紙&#10;&#10;低い精度で自動的に生成された説明">
              <a:extLst>
                <a:ext uri="{FF2B5EF4-FFF2-40B4-BE49-F238E27FC236}">
                  <a16:creationId xmlns:a16="http://schemas.microsoft.com/office/drawing/2014/main" id="{80325DB2-C01C-F77D-6041-E5D9E7A65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3288" y="5670550"/>
              <a:ext cx="86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図 10" descr="電子機器, モニター, 挿絵 が含まれている画像&#10;&#10;自動的に生成された説明">
              <a:extLst>
                <a:ext uri="{FF2B5EF4-FFF2-40B4-BE49-F238E27FC236}">
                  <a16:creationId xmlns:a16="http://schemas.microsoft.com/office/drawing/2014/main" id="{56270101-0F9B-AC66-5E49-AA7C1878AE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9788" y="5830888"/>
              <a:ext cx="14446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図 14" descr="部屋, 時計, 多い, 記号 が含まれている画像&#10;&#10;自動的に生成された説明">
              <a:extLst>
                <a:ext uri="{FF2B5EF4-FFF2-40B4-BE49-F238E27FC236}">
                  <a16:creationId xmlns:a16="http://schemas.microsoft.com/office/drawing/2014/main" id="{777CDDA3-D21A-447E-E9ED-8E34A7CC08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5595938"/>
              <a:ext cx="11969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円形吹き出し 1">
            <a:extLst>
              <a:ext uri="{FF2B5EF4-FFF2-40B4-BE49-F238E27FC236}">
                <a16:creationId xmlns:a16="http://schemas.microsoft.com/office/drawing/2014/main" id="{F603E81C-A2FC-BF1A-686B-CE1E6F74F057}"/>
              </a:ext>
            </a:extLst>
          </p:cNvPr>
          <p:cNvSpPr/>
          <p:nvPr/>
        </p:nvSpPr>
        <p:spPr>
          <a:xfrm>
            <a:off x="6664325" y="436563"/>
            <a:ext cx="2320925" cy="1017587"/>
          </a:xfrm>
          <a:prstGeom prst="wedgeEllipseCallout">
            <a:avLst>
              <a:gd name="adj1" fmla="val -64318"/>
              <a:gd name="adj2" fmla="val 3166"/>
            </a:avLst>
          </a:prstGeom>
          <a:noFill/>
          <a:ln>
            <a:solidFill>
              <a:srgbClr val="FF6AD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ja-JP" altLang="en-US" sz="2400" b="1">
                <a:solidFill>
                  <a:srgbClr val="FF6AD2"/>
                </a:solidFill>
                <a:latin typeface="MS PGothic" panose="020B0600070205080204" pitchFamily="34" charset="-128"/>
                <a:ea typeface="MS PGothic" panose="020B0600070205080204" pitchFamily="34" charset="-128"/>
              </a:rPr>
              <a:t>ドーパミンが関与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図 8">
            <a:extLst>
              <a:ext uri="{FF2B5EF4-FFF2-40B4-BE49-F238E27FC236}">
                <a16:creationId xmlns:a16="http://schemas.microsoft.com/office/drawing/2014/main" id="{E627E486-3305-530F-8915-FAE2D5A97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141663"/>
            <a:ext cx="49149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図 10">
            <a:extLst>
              <a:ext uri="{FF2B5EF4-FFF2-40B4-BE49-F238E27FC236}">
                <a16:creationId xmlns:a16="http://schemas.microsoft.com/office/drawing/2014/main" id="{211F80C6-2857-06C6-30D2-F226C09D2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3606800"/>
            <a:ext cx="4279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図 6" descr="新聞記事の一部&#10;&#10;自動的に生成された説明">
            <a:extLst>
              <a:ext uri="{FF2B5EF4-FFF2-40B4-BE49-F238E27FC236}">
                <a16:creationId xmlns:a16="http://schemas.microsoft.com/office/drawing/2014/main" id="{5340E4DA-83FC-E5DF-2F9C-ECBDBA44C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71450"/>
            <a:ext cx="43561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図 4" descr="新聞に印刷された文字&#10;&#10;中程度の精度で自動的に生成された説明">
            <a:extLst>
              <a:ext uri="{FF2B5EF4-FFF2-40B4-BE49-F238E27FC236}">
                <a16:creationId xmlns:a16="http://schemas.microsoft.com/office/drawing/2014/main" id="{43748B75-9483-61AC-3A71-6EBDC8C33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00013"/>
            <a:ext cx="54356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a:extLst>
              <a:ext uri="{FF2B5EF4-FFF2-40B4-BE49-F238E27FC236}">
                <a16:creationId xmlns:a16="http://schemas.microsoft.com/office/drawing/2014/main" id="{9E2FFDA6-E68E-AE11-8F06-76FEA35C9076}"/>
              </a:ext>
            </a:extLst>
          </p:cNvPr>
          <p:cNvCxnSpPr/>
          <p:nvPr/>
        </p:nvCxnSpPr>
        <p:spPr>
          <a:xfrm>
            <a:off x="0" y="3251200"/>
            <a:ext cx="4787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2E573AA-1230-AB66-4547-AEA069CC655C}"/>
              </a:ext>
            </a:extLst>
          </p:cNvPr>
          <p:cNvCxnSpPr/>
          <p:nvPr/>
        </p:nvCxnSpPr>
        <p:spPr>
          <a:xfrm>
            <a:off x="4787900" y="-100013"/>
            <a:ext cx="0" cy="77771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159" name="テキスト ボックス 5">
            <a:extLst>
              <a:ext uri="{FF2B5EF4-FFF2-40B4-BE49-F238E27FC236}">
                <a16:creationId xmlns:a16="http://schemas.microsoft.com/office/drawing/2014/main" id="{6817F58F-5571-8C44-A49F-FDCBC134CC03}"/>
              </a:ext>
            </a:extLst>
          </p:cNvPr>
          <p:cNvSpPr txBox="1">
            <a:spLocks noChangeArrowheads="1"/>
          </p:cNvSpPr>
          <p:nvPr/>
        </p:nvSpPr>
        <p:spPr bwMode="auto">
          <a:xfrm>
            <a:off x="485775" y="7083425"/>
            <a:ext cx="23034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t>2021.11.04 </a:t>
            </a:r>
            <a:r>
              <a:rPr lang="ja-JP" altLang="en-US"/>
              <a:t>北國新聞</a:t>
            </a:r>
          </a:p>
        </p:txBody>
      </p:sp>
      <p:sp>
        <p:nvSpPr>
          <p:cNvPr id="49160" name="テキスト ボックス 6">
            <a:extLst>
              <a:ext uri="{FF2B5EF4-FFF2-40B4-BE49-F238E27FC236}">
                <a16:creationId xmlns:a16="http://schemas.microsoft.com/office/drawing/2014/main" id="{1C871957-E818-8816-3523-91CE39569DE6}"/>
              </a:ext>
            </a:extLst>
          </p:cNvPr>
          <p:cNvSpPr txBox="1">
            <a:spLocks noChangeArrowheads="1"/>
          </p:cNvSpPr>
          <p:nvPr/>
        </p:nvSpPr>
        <p:spPr bwMode="auto">
          <a:xfrm>
            <a:off x="4902200" y="1700213"/>
            <a:ext cx="24479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t>2019.12.24</a:t>
            </a:r>
            <a:r>
              <a:rPr lang="ja-JP" altLang="en-US"/>
              <a:t>　中日新聞</a:t>
            </a:r>
          </a:p>
        </p:txBody>
      </p:sp>
      <p:sp>
        <p:nvSpPr>
          <p:cNvPr id="49161" name="テキスト ボックス 7">
            <a:extLst>
              <a:ext uri="{FF2B5EF4-FFF2-40B4-BE49-F238E27FC236}">
                <a16:creationId xmlns:a16="http://schemas.microsoft.com/office/drawing/2014/main" id="{01F3D267-3032-40B8-390D-59FA8CB873EE}"/>
              </a:ext>
            </a:extLst>
          </p:cNvPr>
          <p:cNvSpPr txBox="1">
            <a:spLocks noChangeArrowheads="1"/>
          </p:cNvSpPr>
          <p:nvPr/>
        </p:nvSpPr>
        <p:spPr bwMode="auto">
          <a:xfrm>
            <a:off x="-336550" y="2524125"/>
            <a:ext cx="25209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t>2022.07.14</a:t>
            </a:r>
            <a:r>
              <a:rPr lang="ja-JP" altLang="en-US"/>
              <a:t>中日新聞</a:t>
            </a:r>
          </a:p>
        </p:txBody>
      </p:sp>
      <p:sp>
        <p:nvSpPr>
          <p:cNvPr id="49162" name="テキスト ボックス 8">
            <a:extLst>
              <a:ext uri="{FF2B5EF4-FFF2-40B4-BE49-F238E27FC236}">
                <a16:creationId xmlns:a16="http://schemas.microsoft.com/office/drawing/2014/main" id="{83E9B258-8D2E-46DE-E7AA-1ED2CC520FC3}"/>
              </a:ext>
            </a:extLst>
          </p:cNvPr>
          <p:cNvSpPr txBox="1">
            <a:spLocks noChangeArrowheads="1"/>
          </p:cNvSpPr>
          <p:nvPr/>
        </p:nvSpPr>
        <p:spPr bwMode="auto">
          <a:xfrm>
            <a:off x="5219700" y="7035800"/>
            <a:ext cx="21304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a:t>依存</a:t>
            </a:r>
            <a:r>
              <a:rPr lang="en-US" altLang="ja-JP"/>
              <a:t>2020.08.12</a:t>
            </a:r>
            <a:r>
              <a:rPr lang="ja-JP" altLang="en-US"/>
              <a:t>北國新聞</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図 3" descr="グラフ, 棒グラフ&#10;&#10;自動的に生成された説明">
            <a:extLst>
              <a:ext uri="{FF2B5EF4-FFF2-40B4-BE49-F238E27FC236}">
                <a16:creationId xmlns:a16="http://schemas.microsoft.com/office/drawing/2014/main" id="{85A32260-5857-2722-3393-682489D92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1052513"/>
            <a:ext cx="54673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テキスト ボックス 5">
            <a:extLst>
              <a:ext uri="{FF2B5EF4-FFF2-40B4-BE49-F238E27FC236}">
                <a16:creationId xmlns:a16="http://schemas.microsoft.com/office/drawing/2014/main" id="{293D693E-7740-2374-9AB2-F970431CAF2C}"/>
              </a:ext>
            </a:extLst>
          </p:cNvPr>
          <p:cNvSpPr txBox="1">
            <a:spLocks noChangeArrowheads="1"/>
          </p:cNvSpPr>
          <p:nvPr/>
        </p:nvSpPr>
        <p:spPr bwMode="auto">
          <a:xfrm>
            <a:off x="1179513" y="195263"/>
            <a:ext cx="678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sz="2000">
                <a:solidFill>
                  <a:srgbClr val="333333"/>
                </a:solidFill>
                <a:latin typeface="ＭＳ Ｐゴシック" panose="020B0600070205080204" pitchFamily="34" charset="-128"/>
              </a:rPr>
              <a:t>「全国学力・学習状況調査」</a:t>
            </a:r>
            <a:r>
              <a:rPr lang="en-US" altLang="ja-JP" sz="2000">
                <a:solidFill>
                  <a:srgbClr val="333333"/>
                </a:solidFill>
                <a:latin typeface="ＭＳ Ｐゴシック" panose="020B0600070205080204" pitchFamily="34" charset="-128"/>
              </a:rPr>
              <a:t> </a:t>
            </a:r>
            <a:r>
              <a:rPr lang="ja-JP" altLang="en-US" sz="2000">
                <a:solidFill>
                  <a:srgbClr val="333333"/>
                </a:solidFill>
                <a:latin typeface="ＭＳ Ｐゴシック" panose="020B0600070205080204" pitchFamily="34" charset="-128"/>
              </a:rPr>
              <a:t>文部科学省が</a:t>
            </a:r>
            <a:r>
              <a:rPr lang="en-US" altLang="ja-JP" sz="2000">
                <a:solidFill>
                  <a:srgbClr val="333333"/>
                </a:solidFill>
                <a:latin typeface="ＭＳ Ｐゴシック" panose="020B0600070205080204" pitchFamily="34" charset="-128"/>
              </a:rPr>
              <a:t>2022</a:t>
            </a:r>
            <a:r>
              <a:rPr lang="ja-JP" altLang="en-US" sz="2000">
                <a:solidFill>
                  <a:srgbClr val="333333"/>
                </a:solidFill>
                <a:latin typeface="ＭＳ Ｐゴシック" panose="020B0600070205080204" pitchFamily="34" charset="-128"/>
              </a:rPr>
              <a:t>年</a:t>
            </a:r>
            <a:r>
              <a:rPr lang="en-US" altLang="ja-JP" sz="2000">
                <a:solidFill>
                  <a:srgbClr val="333333"/>
                </a:solidFill>
                <a:latin typeface="ＭＳ Ｐゴシック" panose="020B0600070205080204" pitchFamily="34" charset="-128"/>
              </a:rPr>
              <a:t>7</a:t>
            </a:r>
            <a:r>
              <a:rPr lang="ja-JP" altLang="en-US" sz="2000">
                <a:solidFill>
                  <a:srgbClr val="333333"/>
                </a:solidFill>
                <a:latin typeface="ＭＳ Ｐゴシック" panose="020B0600070205080204" pitchFamily="34" charset="-128"/>
              </a:rPr>
              <a:t>月に発表</a:t>
            </a:r>
            <a:endParaRPr lang="ja-JP" altLang="en-US" sz="2000">
              <a:latin typeface="ＭＳ Ｐゴシック" panose="020B0600070205080204" pitchFamily="34" charset="-128"/>
            </a:endParaRPr>
          </a:p>
        </p:txBody>
      </p:sp>
      <p:cxnSp>
        <p:nvCxnSpPr>
          <p:cNvPr id="3" name="直線矢印コネクタ 2">
            <a:extLst>
              <a:ext uri="{FF2B5EF4-FFF2-40B4-BE49-F238E27FC236}">
                <a16:creationId xmlns:a16="http://schemas.microsoft.com/office/drawing/2014/main" id="{241CA8F6-DD58-8D1D-D161-15B7DBEB958E}"/>
              </a:ext>
            </a:extLst>
          </p:cNvPr>
          <p:cNvCxnSpPr>
            <a:cxnSpLocks/>
          </p:cNvCxnSpPr>
          <p:nvPr/>
        </p:nvCxnSpPr>
        <p:spPr>
          <a:xfrm flipV="1">
            <a:off x="2268538" y="1916113"/>
            <a:ext cx="4606925" cy="1512887"/>
          </a:xfrm>
          <a:prstGeom prst="straightConnector1">
            <a:avLst/>
          </a:prstGeom>
          <a:ln w="123825">
            <a:solidFill>
              <a:srgbClr val="F783FF">
                <a:alpha val="43922"/>
              </a:srgb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図 5" descr="グラフ, 棒グラフ&#10;&#10;自動的に生成された説明">
            <a:extLst>
              <a:ext uri="{FF2B5EF4-FFF2-40B4-BE49-F238E27FC236}">
                <a16:creationId xmlns:a16="http://schemas.microsoft.com/office/drawing/2014/main" id="{446ED9CB-1C7C-5B7E-EE38-922C77423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285875"/>
            <a:ext cx="5437188"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テキスト ボックス 6">
            <a:extLst>
              <a:ext uri="{FF2B5EF4-FFF2-40B4-BE49-F238E27FC236}">
                <a16:creationId xmlns:a16="http://schemas.microsoft.com/office/drawing/2014/main" id="{18C4CEBD-7854-00BD-E442-084FE0F28155}"/>
              </a:ext>
            </a:extLst>
          </p:cNvPr>
          <p:cNvSpPr txBox="1">
            <a:spLocks noChangeArrowheads="1"/>
          </p:cNvSpPr>
          <p:nvPr/>
        </p:nvSpPr>
        <p:spPr bwMode="auto">
          <a:xfrm>
            <a:off x="1179513" y="195263"/>
            <a:ext cx="678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sz="2000">
                <a:solidFill>
                  <a:srgbClr val="333333"/>
                </a:solidFill>
                <a:latin typeface="ＭＳ Ｐゴシック" panose="020B0600070205080204" pitchFamily="34" charset="-128"/>
              </a:rPr>
              <a:t>「全国学力・学習状況調査」</a:t>
            </a:r>
            <a:r>
              <a:rPr lang="en-US" altLang="ja-JP" sz="2000">
                <a:solidFill>
                  <a:srgbClr val="333333"/>
                </a:solidFill>
                <a:latin typeface="ＭＳ Ｐゴシック" panose="020B0600070205080204" pitchFamily="34" charset="-128"/>
              </a:rPr>
              <a:t> </a:t>
            </a:r>
            <a:r>
              <a:rPr lang="ja-JP" altLang="en-US" sz="2000">
                <a:solidFill>
                  <a:srgbClr val="333333"/>
                </a:solidFill>
                <a:latin typeface="ＭＳ Ｐゴシック" panose="020B0600070205080204" pitchFamily="34" charset="-128"/>
              </a:rPr>
              <a:t>文部科学省が</a:t>
            </a:r>
            <a:r>
              <a:rPr lang="en-US" altLang="ja-JP" sz="2000">
                <a:solidFill>
                  <a:srgbClr val="333333"/>
                </a:solidFill>
                <a:latin typeface="ＭＳ Ｐゴシック" panose="020B0600070205080204" pitchFamily="34" charset="-128"/>
              </a:rPr>
              <a:t>2022</a:t>
            </a:r>
            <a:r>
              <a:rPr lang="ja-JP" altLang="en-US" sz="2000">
                <a:solidFill>
                  <a:srgbClr val="333333"/>
                </a:solidFill>
                <a:latin typeface="ＭＳ Ｐゴシック" panose="020B0600070205080204" pitchFamily="34" charset="-128"/>
              </a:rPr>
              <a:t>年</a:t>
            </a:r>
            <a:r>
              <a:rPr lang="en-US" altLang="ja-JP" sz="2000">
                <a:solidFill>
                  <a:srgbClr val="333333"/>
                </a:solidFill>
                <a:latin typeface="ＭＳ Ｐゴシック" panose="020B0600070205080204" pitchFamily="34" charset="-128"/>
              </a:rPr>
              <a:t>7</a:t>
            </a:r>
            <a:r>
              <a:rPr lang="ja-JP" altLang="en-US" sz="2000">
                <a:solidFill>
                  <a:srgbClr val="333333"/>
                </a:solidFill>
                <a:latin typeface="ＭＳ Ｐゴシック" panose="020B0600070205080204" pitchFamily="34" charset="-128"/>
              </a:rPr>
              <a:t>月に発表</a:t>
            </a:r>
            <a:endParaRPr lang="ja-JP" altLang="en-US" sz="2000">
              <a:latin typeface="ＭＳ Ｐゴシック" panose="020B0600070205080204" pitchFamily="34" charset="-128"/>
            </a:endParaRPr>
          </a:p>
        </p:txBody>
      </p:sp>
      <p:cxnSp>
        <p:nvCxnSpPr>
          <p:cNvPr id="2" name="直線矢印コネクタ 1">
            <a:extLst>
              <a:ext uri="{FF2B5EF4-FFF2-40B4-BE49-F238E27FC236}">
                <a16:creationId xmlns:a16="http://schemas.microsoft.com/office/drawing/2014/main" id="{27E13216-CE02-C4D3-3B99-60EAC8766E37}"/>
              </a:ext>
            </a:extLst>
          </p:cNvPr>
          <p:cNvCxnSpPr>
            <a:cxnSpLocks/>
          </p:cNvCxnSpPr>
          <p:nvPr/>
        </p:nvCxnSpPr>
        <p:spPr>
          <a:xfrm flipH="1">
            <a:off x="4679950" y="2133600"/>
            <a:ext cx="2160588" cy="935038"/>
          </a:xfrm>
          <a:prstGeom prst="straightConnector1">
            <a:avLst/>
          </a:prstGeom>
          <a:ln w="123825">
            <a:solidFill>
              <a:srgbClr val="F783FF">
                <a:alpha val="43922"/>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D01F7B6F-6EA9-BFA8-D460-53B749D4887D}"/>
              </a:ext>
            </a:extLst>
          </p:cNvPr>
          <p:cNvCxnSpPr>
            <a:cxnSpLocks/>
          </p:cNvCxnSpPr>
          <p:nvPr/>
        </p:nvCxnSpPr>
        <p:spPr>
          <a:xfrm flipH="1">
            <a:off x="2303463" y="1962150"/>
            <a:ext cx="2160587" cy="1079500"/>
          </a:xfrm>
          <a:prstGeom prst="straightConnector1">
            <a:avLst/>
          </a:prstGeom>
          <a:ln w="123825">
            <a:solidFill>
              <a:srgbClr val="F783FF">
                <a:alpha val="43922"/>
              </a:srgb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a:extLst>
              <a:ext uri="{FF2B5EF4-FFF2-40B4-BE49-F238E27FC236}">
                <a16:creationId xmlns:a16="http://schemas.microsoft.com/office/drawing/2014/main" id="{85254622-B43C-E429-B644-4DCFBDAEA90E}"/>
              </a:ext>
            </a:extLst>
          </p:cNvPr>
          <p:cNvSpPr>
            <a:spLocks noChangeArrowheads="1"/>
          </p:cNvSpPr>
          <p:nvPr/>
        </p:nvSpPr>
        <p:spPr bwMode="auto">
          <a:xfrm>
            <a:off x="4716463" y="836613"/>
            <a:ext cx="3095625" cy="1200150"/>
          </a:xfrm>
          <a:prstGeom prst="rect">
            <a:avLst/>
          </a:prstGeom>
          <a:noFill/>
          <a:ln w="12700" cap="sq">
            <a:noFill/>
            <a:miter lim="800000"/>
            <a:headEnd type="none" w="sm" len="sm"/>
            <a:tailEnd type="none" w="sm" len="sm"/>
          </a:ln>
          <a:effectLst/>
        </p:spPr>
        <p:txBody>
          <a:bodyPr anchor="ctr">
            <a:spAutoFit/>
          </a:bodyPr>
          <a:lstStyle/>
          <a:p>
            <a:pPr algn="ctr" eaLnBrk="1" hangingPunct="1">
              <a:defRPr/>
            </a:pPr>
            <a:r>
              <a:rPr lang="ja-JP" altLang="en-US" sz="7200" b="1" dirty="0">
                <a:effectLst>
                  <a:outerShdw blurRad="38100" dist="38100" dir="2700000" algn="tl">
                    <a:srgbClr val="C0C0C0"/>
                  </a:outerShdw>
                </a:effectLst>
                <a:latin typeface="Arial" charset="0"/>
                <a:ea typeface="ＭＳ Ｐゴシック" pitchFamily="50" charset="-128"/>
              </a:rPr>
              <a:t>タール</a:t>
            </a:r>
          </a:p>
        </p:txBody>
      </p:sp>
      <p:sp>
        <p:nvSpPr>
          <p:cNvPr id="5" name="AutoShape 1027">
            <a:extLst>
              <a:ext uri="{FF2B5EF4-FFF2-40B4-BE49-F238E27FC236}">
                <a16:creationId xmlns:a16="http://schemas.microsoft.com/office/drawing/2014/main" id="{42AFF376-34A1-2B8A-A384-220DF9DA370A}"/>
              </a:ext>
            </a:extLst>
          </p:cNvPr>
          <p:cNvSpPr>
            <a:spLocks noChangeArrowheads="1"/>
          </p:cNvSpPr>
          <p:nvPr/>
        </p:nvSpPr>
        <p:spPr bwMode="auto">
          <a:xfrm>
            <a:off x="4017963" y="2781300"/>
            <a:ext cx="4802187" cy="2228850"/>
          </a:xfrm>
          <a:prstGeom prst="cloudCallout">
            <a:avLst>
              <a:gd name="adj1" fmla="val -4090"/>
              <a:gd name="adj2" fmla="val -76338"/>
            </a:avLst>
          </a:prstGeom>
          <a:solidFill>
            <a:srgbClr val="FF0000"/>
          </a:solidFill>
          <a:ln w="12700" cap="sq">
            <a:noFill/>
            <a:round/>
            <a:headEnd type="none" w="sm" len="sm"/>
            <a:tailEnd type="none" w="sm" len="sm"/>
          </a:ln>
          <a:effectLst/>
        </p:spPr>
        <p:txBody>
          <a:bodyPr anchor="ctr"/>
          <a:lstStyle/>
          <a:p>
            <a:pPr algn="ctr" eaLnBrk="1" hangingPunct="1">
              <a:defRPr/>
            </a:pPr>
            <a:r>
              <a:rPr lang="ja-JP" altLang="en-US" sz="4800" b="1">
                <a:effectLst>
                  <a:outerShdw blurRad="38100" dist="38100" dir="2700000" algn="tl">
                    <a:srgbClr val="FFFFFF"/>
                  </a:outerShdw>
                </a:effectLst>
                <a:latin typeface="Times New Roman" charset="0"/>
                <a:ea typeface="ＭＳ Ｐゴシック" pitchFamily="50" charset="-128"/>
              </a:rPr>
              <a:t>強い発ガン</a:t>
            </a:r>
            <a:endParaRPr lang="en-US" altLang="ja-JP" sz="4800" b="1" dirty="0">
              <a:effectLst>
                <a:outerShdw blurRad="38100" dist="38100" dir="2700000" algn="tl">
                  <a:srgbClr val="FFFFFF"/>
                </a:outerShdw>
              </a:effectLst>
              <a:latin typeface="Times New Roman" charset="0"/>
              <a:ea typeface="ＭＳ Ｐゴシック" pitchFamily="50" charset="-128"/>
            </a:endParaRPr>
          </a:p>
          <a:p>
            <a:pPr algn="ctr" eaLnBrk="1" hangingPunct="1">
              <a:defRPr/>
            </a:pPr>
            <a:r>
              <a:rPr lang="ja-JP" altLang="en-US" sz="4800" b="1">
                <a:effectLst>
                  <a:outerShdw blurRad="38100" dist="38100" dir="2700000" algn="tl">
                    <a:srgbClr val="FFFFFF"/>
                  </a:outerShdw>
                </a:effectLst>
                <a:latin typeface="Times New Roman" charset="0"/>
                <a:ea typeface="ＭＳ Ｐゴシック" pitchFamily="50" charset="-128"/>
              </a:rPr>
              <a:t>　物　質</a:t>
            </a:r>
            <a:endParaRPr lang="ja-JP" altLang="en-US" sz="4800" b="1" dirty="0">
              <a:effectLst>
                <a:outerShdw blurRad="38100" dist="38100" dir="2700000" algn="tl">
                  <a:srgbClr val="FFFFFF"/>
                </a:outerShdw>
              </a:effectLst>
              <a:latin typeface="Times New Roman" charset="0"/>
              <a:ea typeface="ＭＳ Ｐゴシック" pitchFamily="50" charset="-128"/>
            </a:endParaRPr>
          </a:p>
        </p:txBody>
      </p:sp>
      <p:grpSp>
        <p:nvGrpSpPr>
          <p:cNvPr id="2" name="図形グループ 1">
            <a:extLst>
              <a:ext uri="{FF2B5EF4-FFF2-40B4-BE49-F238E27FC236}">
                <a16:creationId xmlns:a16="http://schemas.microsoft.com/office/drawing/2014/main" id="{70F2CE2A-B7E4-9129-620D-AF252B6D0306}"/>
              </a:ext>
            </a:extLst>
          </p:cNvPr>
          <p:cNvGrpSpPr>
            <a:grpSpLocks/>
          </p:cNvGrpSpPr>
          <p:nvPr/>
        </p:nvGrpSpPr>
        <p:grpSpPr bwMode="auto">
          <a:xfrm>
            <a:off x="395288" y="5949950"/>
            <a:ext cx="8258175" cy="708025"/>
            <a:chOff x="381000" y="5822950"/>
            <a:chExt cx="8258175" cy="708025"/>
          </a:xfrm>
        </p:grpSpPr>
        <p:sp>
          <p:nvSpPr>
            <p:cNvPr id="6" name="Text Box 1028">
              <a:extLst>
                <a:ext uri="{FF2B5EF4-FFF2-40B4-BE49-F238E27FC236}">
                  <a16:creationId xmlns:a16="http://schemas.microsoft.com/office/drawing/2014/main" id="{A5AF4337-4402-1362-9894-F34EE1A8484C}"/>
                </a:ext>
              </a:extLst>
            </p:cNvPr>
            <p:cNvSpPr txBox="1">
              <a:spLocks noChangeArrowheads="1"/>
            </p:cNvSpPr>
            <p:nvPr/>
          </p:nvSpPr>
          <p:spPr bwMode="auto">
            <a:xfrm>
              <a:off x="381000" y="5822950"/>
              <a:ext cx="5610225" cy="701675"/>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ja-JP" altLang="en-US" sz="4000" b="1" dirty="0">
                  <a:effectLst>
                    <a:outerShdw blurRad="38100" dist="38100" dir="2700000" algn="tl">
                      <a:srgbClr val="C0C0C0"/>
                    </a:outerShdw>
                  </a:effectLst>
                  <a:latin typeface="Times New Roman" charset="0"/>
                  <a:ea typeface="ＭＳ Ｐゴシック" pitchFamily="50" charset="-128"/>
                </a:rPr>
                <a:t>なろうと思えばなれるガン</a:t>
              </a:r>
            </a:p>
          </p:txBody>
        </p:sp>
        <p:sp>
          <p:nvSpPr>
            <p:cNvPr id="7" name="Text Box 1029">
              <a:extLst>
                <a:ext uri="{FF2B5EF4-FFF2-40B4-BE49-F238E27FC236}">
                  <a16:creationId xmlns:a16="http://schemas.microsoft.com/office/drawing/2014/main" id="{29330208-AE7F-33CE-3CFC-35D00C4B2870}"/>
                </a:ext>
              </a:extLst>
            </p:cNvPr>
            <p:cNvSpPr txBox="1">
              <a:spLocks noChangeArrowheads="1"/>
            </p:cNvSpPr>
            <p:nvPr/>
          </p:nvSpPr>
          <p:spPr bwMode="auto">
            <a:xfrm>
              <a:off x="7019925" y="5822950"/>
              <a:ext cx="1619250" cy="708025"/>
            </a:xfrm>
            <a:prstGeom prst="rect">
              <a:avLst/>
            </a:prstGeom>
            <a:noFill/>
            <a:ln w="12700" cap="sq">
              <a:noFill/>
              <a:miter lim="800000"/>
              <a:headEnd type="none" w="sm" len="sm"/>
              <a:tailEnd type="none" w="sm" len="sm"/>
            </a:ln>
            <a:effectLst/>
          </p:spPr>
          <p:txBody>
            <a:bodyPr wrap="none">
              <a:spAutoFit/>
            </a:bodyPr>
            <a:lstStyle/>
            <a:p>
              <a:pPr eaLnBrk="1" hangingPunct="1">
                <a:defRPr/>
              </a:pPr>
              <a:r>
                <a:rPr lang="ja-JP" altLang="en-US" sz="4000" b="1" dirty="0">
                  <a:solidFill>
                    <a:srgbClr val="FF0000"/>
                  </a:solidFill>
                  <a:effectLst>
                    <a:outerShdw blurRad="38100" dist="38100" dir="2700000" algn="tl">
                      <a:srgbClr val="C0C0C0"/>
                    </a:outerShdw>
                  </a:effectLst>
                  <a:latin typeface="Times New Roman" charset="0"/>
                  <a:ea typeface="ＭＳ Ｐゴシック" pitchFamily="50" charset="-128"/>
                </a:rPr>
                <a:t>肺ガン</a:t>
              </a:r>
            </a:p>
          </p:txBody>
        </p:sp>
        <p:sp>
          <p:nvSpPr>
            <p:cNvPr id="55303" name="Line 1030">
              <a:extLst>
                <a:ext uri="{FF2B5EF4-FFF2-40B4-BE49-F238E27FC236}">
                  <a16:creationId xmlns:a16="http://schemas.microsoft.com/office/drawing/2014/main" id="{91FB34F6-C7BF-4F32-D3AD-D85B659BAE7E}"/>
                </a:ext>
              </a:extLst>
            </p:cNvPr>
            <p:cNvSpPr>
              <a:spLocks noChangeShapeType="1"/>
            </p:cNvSpPr>
            <p:nvPr/>
          </p:nvSpPr>
          <p:spPr bwMode="auto">
            <a:xfrm>
              <a:off x="6248400" y="6165850"/>
              <a:ext cx="609600" cy="0"/>
            </a:xfrm>
            <a:prstGeom prst="line">
              <a:avLst/>
            </a:prstGeom>
            <a:noFill/>
            <a:ln w="762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pic>
        <p:nvPicPr>
          <p:cNvPr id="55300" name="Picture 8" descr="http://upload.wikimedia.org/wikipedia/commons/b/b4/Corn_Stover_Tar_from_Pyrolysis_by_Microwave_Heating.jpg">
            <a:extLst>
              <a:ext uri="{FF2B5EF4-FFF2-40B4-BE49-F238E27FC236}">
                <a16:creationId xmlns:a16="http://schemas.microsoft.com/office/drawing/2014/main" id="{5D7ACD1A-E0C7-F4B1-12BA-396F164A6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225"/>
            <a:ext cx="319722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a:extLst>
              <a:ext uri="{FF2B5EF4-FFF2-40B4-BE49-F238E27FC236}">
                <a16:creationId xmlns:a16="http://schemas.microsoft.com/office/drawing/2014/main" id="{C4AD39EC-BF57-104C-FCD9-733C5C21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64214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8" descr="http://www010.upp.so-net.ne.jp/Sato-Clinic/p_hai_img002.jpg">
            <a:extLst>
              <a:ext uri="{FF2B5EF4-FFF2-40B4-BE49-F238E27FC236}">
                <a16:creationId xmlns:a16="http://schemas.microsoft.com/office/drawing/2014/main" id="{D24826C0-4169-F917-783F-389222DA4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974" t="2911"/>
          <a:stretch>
            <a:fillRect/>
          </a:stretch>
        </p:blipFill>
        <p:spPr bwMode="auto">
          <a:xfrm>
            <a:off x="6264275" y="450850"/>
            <a:ext cx="28495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上矢印吹き出し 1">
            <a:extLst>
              <a:ext uri="{FF2B5EF4-FFF2-40B4-BE49-F238E27FC236}">
                <a16:creationId xmlns:a16="http://schemas.microsoft.com/office/drawing/2014/main" id="{0CE5F3E8-54EF-68D8-D516-54D7902F51D0}"/>
              </a:ext>
            </a:extLst>
          </p:cNvPr>
          <p:cNvSpPr>
            <a:spLocks noChangeArrowheads="1"/>
          </p:cNvSpPr>
          <p:nvPr/>
        </p:nvSpPr>
        <p:spPr bwMode="auto">
          <a:xfrm>
            <a:off x="6553200" y="4806950"/>
            <a:ext cx="2447925" cy="1439863"/>
          </a:xfrm>
          <a:prstGeom prst="upArrowCallout">
            <a:avLst>
              <a:gd name="adj1" fmla="val 24998"/>
              <a:gd name="adj2" fmla="val 24998"/>
              <a:gd name="adj3" fmla="val 25000"/>
              <a:gd name="adj4" fmla="val 52139"/>
            </a:avLst>
          </a:prstGeom>
          <a:solidFill>
            <a:srgbClr val="CC2B2A"/>
          </a:solidFill>
          <a:ln>
            <a:noFill/>
          </a:ln>
          <a:effectLst>
            <a:outerShdw blurRad="57150" dist="38100" dir="5400000" algn="ctr" rotWithShape="0">
              <a:srgbClr val="002041">
                <a:alpha val="48000"/>
              </a:srgbClr>
            </a:outerShdw>
          </a:effectLst>
        </p:spPr>
        <p:txBody>
          <a:bodyPr anchor="ctr"/>
          <a:lstStyle/>
          <a:p>
            <a:pPr algn="ctr" eaLnBrk="1" hangingPunct="1">
              <a:defRPr/>
            </a:pPr>
            <a:r>
              <a:rPr lang="ja-JP" altLang="en-US" sz="2400" dirty="0">
                <a:solidFill>
                  <a:schemeClr val="lt1"/>
                </a:solidFill>
                <a:latin typeface="ＤＦＰ太丸ゴシック体"/>
                <a:ea typeface="ＤＦＰ太丸ゴシック体"/>
                <a:cs typeface="ＤＦＰ太丸ゴシック体"/>
              </a:rPr>
              <a:t>肺がんを発症</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1CD28B70-0C2A-69F6-F6FE-EB2475BDA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489"/>
          <a:stretch>
            <a:fillRect/>
          </a:stretch>
        </p:blipFill>
        <p:spPr bwMode="auto">
          <a:xfrm>
            <a:off x="1979613" y="1268413"/>
            <a:ext cx="5189537"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テキスト ボックス 2">
            <a:extLst>
              <a:ext uri="{FF2B5EF4-FFF2-40B4-BE49-F238E27FC236}">
                <a16:creationId xmlns:a16="http://schemas.microsoft.com/office/drawing/2014/main" id="{26027EA5-867B-54C4-0FFA-36FC441C88F5}"/>
              </a:ext>
            </a:extLst>
          </p:cNvPr>
          <p:cNvSpPr txBox="1">
            <a:spLocks noChangeArrowheads="1"/>
          </p:cNvSpPr>
          <p:nvPr/>
        </p:nvSpPr>
        <p:spPr bwMode="auto">
          <a:xfrm>
            <a:off x="4140200" y="6372225"/>
            <a:ext cx="504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t>君たちとタバコと肺がんの話、がん研究振興財団</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PPT_11">
            <a:extLst>
              <a:ext uri="{FF2B5EF4-FFF2-40B4-BE49-F238E27FC236}">
                <a16:creationId xmlns:a16="http://schemas.microsoft.com/office/drawing/2014/main" id="{8D51FB4C-BEC3-8B36-24AE-83D8E1AB1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763F3ED-8597-A7A2-5BE0-D10271D9770D}"/>
              </a:ext>
            </a:extLst>
          </p:cNvPr>
          <p:cNvSpPr>
            <a:spLocks noGrp="1"/>
          </p:cNvSpPr>
          <p:nvPr>
            <p:ph type="title"/>
          </p:nvPr>
        </p:nvSpPr>
        <p:spPr>
          <a:xfrm>
            <a:off x="533400" y="381000"/>
            <a:ext cx="8153400" cy="1143000"/>
          </a:xfrm>
          <a:effectLst>
            <a:outerShdw blurRad="63500" dist="35921" dir="2700000" algn="ctr" rotWithShape="0">
              <a:schemeClr val="bg2"/>
            </a:outerShdw>
          </a:effectLst>
        </p:spPr>
        <p:txBody>
          <a:bodyPr anchor="ctr"/>
          <a:lstStyle/>
          <a:p>
            <a:pPr algn="ctr" eaLnBrk="1" hangingPunct="1">
              <a:defRPr/>
            </a:pPr>
            <a:r>
              <a:rPr lang="ja-JP" altLang="en-US" sz="4000" b="1" dirty="0">
                <a:solidFill>
                  <a:schemeClr val="tx1"/>
                </a:solidFill>
                <a:cs typeface="+mj-cs"/>
              </a:rPr>
              <a:t>ほかのガンもできやすくなります．</a:t>
            </a:r>
          </a:p>
        </p:txBody>
      </p:sp>
      <p:sp>
        <p:nvSpPr>
          <p:cNvPr id="5" name="Rectangle 3">
            <a:extLst>
              <a:ext uri="{FF2B5EF4-FFF2-40B4-BE49-F238E27FC236}">
                <a16:creationId xmlns:a16="http://schemas.microsoft.com/office/drawing/2014/main" id="{FDFC91A9-8E10-3E67-6BE7-3CEFB5B04A50}"/>
              </a:ext>
            </a:extLst>
          </p:cNvPr>
          <p:cNvSpPr txBox="1">
            <a:spLocks noChangeArrowheads="1"/>
          </p:cNvSpPr>
          <p:nvPr/>
        </p:nvSpPr>
        <p:spPr bwMode="auto">
          <a:xfrm>
            <a:off x="611188" y="1844675"/>
            <a:ext cx="3233737" cy="1135063"/>
          </a:xfrm>
          <a:prstGeom prst="rect">
            <a:avLst/>
          </a:prstGeom>
          <a:noFill/>
          <a:ln>
            <a:noFill/>
          </a:ln>
          <a:effectLst>
            <a:outerShdw dist="35921" dir="2700000" algn="ctr" rotWithShape="0">
              <a:schemeClr val="bg2"/>
            </a:outerShdw>
          </a:effectLst>
        </p:spPr>
        <p:txBody>
          <a:bodyPr anchor="ctr"/>
          <a:lstStyle>
            <a:lvl1pPr marL="273050" indent="-273050" algn="l" rtl="0" eaLnBrk="0" fontAlgn="base" hangingPunct="0">
              <a:spcBef>
                <a:spcPct val="20000"/>
              </a:spcBef>
              <a:spcAft>
                <a:spcPct val="0"/>
              </a:spcAft>
              <a:buClr>
                <a:srgbClr val="0BD0D9"/>
              </a:buClr>
              <a:buSzPct val="95000"/>
              <a:buFont typeface="Wingdings 2" charset="0"/>
              <a:buChar char=""/>
              <a:defRPr kumimoji="1" sz="2600" kern="1200">
                <a:solidFill>
                  <a:schemeClr val="tx1"/>
                </a:solidFill>
                <a:latin typeface="+mn-lt"/>
                <a:ea typeface="+mn-ea"/>
                <a:cs typeface="HGP明朝E" pitchFamily="18" charset="-128"/>
              </a:defRPr>
            </a:lvl1pPr>
            <a:lvl2pPr marL="639763" indent="-246063" algn="l" rtl="0" eaLnBrk="0" fontAlgn="base" hangingPunct="0">
              <a:spcBef>
                <a:spcPct val="20000"/>
              </a:spcBef>
              <a:spcAft>
                <a:spcPct val="0"/>
              </a:spcAft>
              <a:buClr>
                <a:schemeClr val="accent1"/>
              </a:buClr>
              <a:buSzPct val="85000"/>
              <a:buFont typeface="Wingdings 2" charset="0"/>
              <a:buChar char=""/>
              <a:defRPr kumimoji="1" sz="2400" kern="1200">
                <a:solidFill>
                  <a:schemeClr val="tx1"/>
                </a:solidFill>
                <a:latin typeface="+mn-lt"/>
                <a:ea typeface="+mn-ea"/>
                <a:cs typeface="HGP明朝E" pitchFamily="18" charset="-128"/>
              </a:defRPr>
            </a:lvl2pPr>
            <a:lvl3pPr marL="914400" indent="-246063" algn="l" rtl="0" eaLnBrk="0" fontAlgn="base" hangingPunct="0">
              <a:spcBef>
                <a:spcPct val="20000"/>
              </a:spcBef>
              <a:spcAft>
                <a:spcPct val="0"/>
              </a:spcAft>
              <a:buClr>
                <a:schemeClr val="accent2"/>
              </a:buClr>
              <a:buSzPct val="70000"/>
              <a:buFont typeface="Wingdings 2" charset="0"/>
              <a:buChar char=""/>
              <a:defRPr kumimoji="1" sz="2100" kern="1200">
                <a:solidFill>
                  <a:schemeClr val="tx1"/>
                </a:solidFill>
                <a:latin typeface="+mn-lt"/>
                <a:ea typeface="+mn-ea"/>
                <a:cs typeface="HGP明朝E" pitchFamily="18" charset="-128"/>
              </a:defRPr>
            </a:lvl3pPr>
            <a:lvl4pPr marL="1187450" indent="-209550" algn="l" rtl="0" eaLnBrk="0" fontAlgn="base" hangingPunct="0">
              <a:spcBef>
                <a:spcPct val="20000"/>
              </a:spcBef>
              <a:spcAft>
                <a:spcPct val="0"/>
              </a:spcAft>
              <a:buClr>
                <a:srgbClr val="0BD0D9"/>
              </a:buClr>
              <a:buSzPct val="65000"/>
              <a:buFont typeface="Wingdings 2" charset="0"/>
              <a:buChar char=""/>
              <a:defRPr kumimoji="1" sz="2000" kern="1200">
                <a:solidFill>
                  <a:schemeClr val="tx1"/>
                </a:solidFill>
                <a:latin typeface="+mn-lt"/>
                <a:ea typeface="+mn-ea"/>
                <a:cs typeface="HGP明朝E" pitchFamily="18" charset="-128"/>
              </a:defRPr>
            </a:lvl4pPr>
            <a:lvl5pPr marL="1462088" indent="-209550" algn="l" rtl="0" eaLnBrk="0" fontAlgn="base" hangingPunct="0">
              <a:spcBef>
                <a:spcPct val="20000"/>
              </a:spcBef>
              <a:spcAft>
                <a:spcPct val="0"/>
              </a:spcAft>
              <a:buClr>
                <a:srgbClr val="10CF9B"/>
              </a:buClr>
              <a:buSzPct val="65000"/>
              <a:buFont typeface="Wingdings 2" charset="0"/>
              <a:buChar char=""/>
              <a:defRPr kumimoji="1" sz="2000" kern="1200">
                <a:solidFill>
                  <a:schemeClr val="tx1"/>
                </a:solidFill>
                <a:latin typeface="+mn-lt"/>
                <a:ea typeface="+mn-ea"/>
                <a:cs typeface="HGP明朝E" pitchFamily="18" charset="-128"/>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algn="ctr" eaLnBrk="1" hangingPunct="1">
              <a:buFont typeface="Wingdings" pitchFamily="2" charset="2"/>
              <a:buChar char="n"/>
              <a:defRPr/>
            </a:pPr>
            <a:r>
              <a:rPr lang="ja-JP" altLang="en-US" sz="6000" b="1" dirty="0">
                <a:latin typeface="+mj-ea"/>
                <a:ea typeface="+mj-ea"/>
                <a:cs typeface="+mn-cs"/>
              </a:rPr>
              <a:t>口の中</a:t>
            </a:r>
          </a:p>
        </p:txBody>
      </p:sp>
      <p:pic>
        <p:nvPicPr>
          <p:cNvPr id="62467" name="Picture 4" descr="okad01">
            <a:extLst>
              <a:ext uri="{FF2B5EF4-FFF2-40B4-BE49-F238E27FC236}">
                <a16:creationId xmlns:a16="http://schemas.microsoft.com/office/drawing/2014/main" id="{B9E501A7-C70E-8632-6432-A0159E53ED7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284663" y="1196975"/>
            <a:ext cx="4608512" cy="4897438"/>
          </a:xfrm>
          <a:noFill/>
        </p:spPr>
      </p:pic>
      <p:sp>
        <p:nvSpPr>
          <p:cNvPr id="7" name="Rectangle 5">
            <a:extLst>
              <a:ext uri="{FF2B5EF4-FFF2-40B4-BE49-F238E27FC236}">
                <a16:creationId xmlns:a16="http://schemas.microsoft.com/office/drawing/2014/main" id="{10835BB2-CC22-0813-9D61-E5ECD861D52E}"/>
              </a:ext>
            </a:extLst>
          </p:cNvPr>
          <p:cNvSpPr>
            <a:spLocks noChangeArrowheads="1"/>
          </p:cNvSpPr>
          <p:nvPr/>
        </p:nvSpPr>
        <p:spPr bwMode="auto">
          <a:xfrm>
            <a:off x="762000" y="2895600"/>
            <a:ext cx="2873375" cy="1109663"/>
          </a:xfrm>
          <a:prstGeom prst="rect">
            <a:avLst/>
          </a:prstGeom>
          <a:noFill/>
          <a:ln>
            <a:noFill/>
          </a:ln>
          <a:effectLst>
            <a:outerShdw dist="35921" dir="2700000" algn="ctr" rotWithShape="0">
              <a:schemeClr val="bg2"/>
            </a:outerShdw>
          </a:effectLst>
        </p:spPr>
        <p:txBody>
          <a:bodyPr anchor="ctr"/>
          <a:lstStyle/>
          <a:p>
            <a:pPr marL="342900" indent="-342900" eaLnBrk="1" hangingPunct="1">
              <a:lnSpc>
                <a:spcPct val="90000"/>
              </a:lnSpc>
              <a:spcBef>
                <a:spcPct val="20000"/>
              </a:spcBef>
              <a:buClr>
                <a:schemeClr val="accent2"/>
              </a:buClr>
              <a:buSzPct val="75000"/>
              <a:buFont typeface="Wingdings" pitchFamily="2" charset="2"/>
              <a:buChar char="n"/>
              <a:defRPr/>
            </a:pPr>
            <a:r>
              <a:rPr lang="ja-JP" altLang="en-US" sz="6000" b="1" dirty="0">
                <a:latin typeface="+mj-ea"/>
                <a:ea typeface="+mj-ea"/>
              </a:rPr>
              <a:t>の　ど</a:t>
            </a:r>
          </a:p>
        </p:txBody>
      </p:sp>
      <p:sp>
        <p:nvSpPr>
          <p:cNvPr id="8" name="Rectangle 8">
            <a:extLst>
              <a:ext uri="{FF2B5EF4-FFF2-40B4-BE49-F238E27FC236}">
                <a16:creationId xmlns:a16="http://schemas.microsoft.com/office/drawing/2014/main" id="{C647B6FE-EECF-7114-6993-2921645CE683}"/>
              </a:ext>
            </a:extLst>
          </p:cNvPr>
          <p:cNvSpPr>
            <a:spLocks noChangeArrowheads="1"/>
          </p:cNvSpPr>
          <p:nvPr/>
        </p:nvSpPr>
        <p:spPr bwMode="auto">
          <a:xfrm>
            <a:off x="762000" y="5300663"/>
            <a:ext cx="4097338" cy="1223962"/>
          </a:xfrm>
          <a:prstGeom prst="rect">
            <a:avLst/>
          </a:prstGeom>
          <a:noFill/>
          <a:ln>
            <a:noFill/>
          </a:ln>
          <a:effectLst>
            <a:outerShdw blurRad="63500" dist="38099" dir="2700000" algn="ctr" rotWithShape="0">
              <a:schemeClr val="bg2">
                <a:alpha val="74998"/>
              </a:schemeClr>
            </a:outerShdw>
          </a:effectLst>
        </p:spPr>
        <p:txBody>
          <a:bodyPr anchor="ctr"/>
          <a:lstStyle/>
          <a:p>
            <a:pPr marL="342900" indent="-342900" algn="ctr" eaLnBrk="1" hangingPunct="1">
              <a:lnSpc>
                <a:spcPct val="90000"/>
              </a:lnSpc>
              <a:spcBef>
                <a:spcPct val="20000"/>
              </a:spcBef>
              <a:buClr>
                <a:schemeClr val="accent2"/>
              </a:buClr>
              <a:buSzPct val="75000"/>
              <a:buFont typeface="Wingdings" charset="0"/>
              <a:buNone/>
              <a:defRPr/>
            </a:pPr>
            <a:r>
              <a:rPr lang="ja-JP" altLang="en-US" sz="3600" b="1">
                <a:solidFill>
                  <a:srgbClr val="FF0000"/>
                </a:solidFill>
                <a:latin typeface="ＤＦＰ太丸ゴシック体" charset="0"/>
                <a:ea typeface="ＤＦＰ太丸ゴシック体" charset="0"/>
                <a:cs typeface="ＤＦＰ太丸ゴシック体" charset="0"/>
              </a:rPr>
              <a:t>けむり</a:t>
            </a:r>
            <a:r>
              <a:rPr lang="ja-JP" altLang="en-US" sz="3600" b="1">
                <a:latin typeface="ＤＦＰ太丸ゴシック体" charset="0"/>
                <a:ea typeface="ＤＦＰ太丸ゴシック体" charset="0"/>
                <a:cs typeface="ＤＦＰ太丸ゴシック体" charset="0"/>
              </a:rPr>
              <a:t>や</a:t>
            </a:r>
            <a:r>
              <a:rPr lang="ja-JP" altLang="en-US" sz="3600" b="1">
                <a:solidFill>
                  <a:srgbClr val="FF0000"/>
                </a:solidFill>
                <a:latin typeface="ＤＦＰ太丸ゴシック体" charset="0"/>
                <a:ea typeface="ＤＦＰ太丸ゴシック体" charset="0"/>
                <a:cs typeface="ＤＦＰ太丸ゴシック体" charset="0"/>
              </a:rPr>
              <a:t>タール</a:t>
            </a:r>
            <a:r>
              <a:rPr lang="ja-JP" altLang="en-US" sz="3600" b="1">
                <a:latin typeface="ＤＦＰ太丸ゴシック体" charset="0"/>
                <a:ea typeface="ＤＦＰ太丸ゴシック体" charset="0"/>
                <a:cs typeface="ＤＦＰ太丸ゴシック体" charset="0"/>
              </a:rPr>
              <a:t>が</a:t>
            </a:r>
          </a:p>
          <a:p>
            <a:pPr marL="342900" indent="-342900" algn="ctr" eaLnBrk="1" hangingPunct="1">
              <a:lnSpc>
                <a:spcPct val="90000"/>
              </a:lnSpc>
              <a:spcBef>
                <a:spcPct val="20000"/>
              </a:spcBef>
              <a:buClr>
                <a:schemeClr val="accent2"/>
              </a:buClr>
              <a:buSzPct val="75000"/>
              <a:buFont typeface="Wingdings" charset="0"/>
              <a:buNone/>
              <a:defRPr/>
            </a:pPr>
            <a:r>
              <a:rPr lang="ja-JP" altLang="en-US" sz="3600" b="1">
                <a:solidFill>
                  <a:srgbClr val="FF0000"/>
                </a:solidFill>
                <a:latin typeface="ＤＦＰ太丸ゴシック体" charset="0"/>
                <a:ea typeface="ＤＦＰ太丸ゴシック体" charset="0"/>
                <a:cs typeface="ＤＦＰ太丸ゴシック体" charset="0"/>
              </a:rPr>
              <a:t>とおる</a:t>
            </a:r>
            <a:r>
              <a:rPr lang="ja-JP" altLang="en-US" sz="3600" b="1">
                <a:latin typeface="ＤＦＰ太丸ゴシック体" charset="0"/>
                <a:ea typeface="ＤＦＰ太丸ゴシック体" charset="0"/>
                <a:cs typeface="ＤＦＰ太丸ゴシック体" charset="0"/>
              </a:rPr>
              <a:t>ところだね．</a:t>
            </a:r>
          </a:p>
        </p:txBody>
      </p:sp>
      <p:grpSp>
        <p:nvGrpSpPr>
          <p:cNvPr id="2" name="図形グループ 1">
            <a:extLst>
              <a:ext uri="{FF2B5EF4-FFF2-40B4-BE49-F238E27FC236}">
                <a16:creationId xmlns:a16="http://schemas.microsoft.com/office/drawing/2014/main" id="{387703F0-F81D-2918-72A7-8CD54C0D41D4}"/>
              </a:ext>
            </a:extLst>
          </p:cNvPr>
          <p:cNvGrpSpPr>
            <a:grpSpLocks/>
          </p:cNvGrpSpPr>
          <p:nvPr/>
        </p:nvGrpSpPr>
        <p:grpSpPr bwMode="auto">
          <a:xfrm>
            <a:off x="3810000" y="2438400"/>
            <a:ext cx="2784475" cy="836613"/>
            <a:chOff x="3810000" y="2438400"/>
            <a:chExt cx="2784475" cy="836613"/>
          </a:xfrm>
        </p:grpSpPr>
        <p:sp>
          <p:nvSpPr>
            <p:cNvPr id="62478" name="AutoShape 9">
              <a:extLst>
                <a:ext uri="{FF2B5EF4-FFF2-40B4-BE49-F238E27FC236}">
                  <a16:creationId xmlns:a16="http://schemas.microsoft.com/office/drawing/2014/main" id="{F2A0A545-227C-E363-81E9-2276F1697702}"/>
                </a:ext>
              </a:extLst>
            </p:cNvPr>
            <p:cNvSpPr>
              <a:spLocks noChangeArrowheads="1"/>
            </p:cNvSpPr>
            <p:nvPr/>
          </p:nvSpPr>
          <p:spPr bwMode="auto">
            <a:xfrm rot="1779348">
              <a:off x="6057900" y="2657475"/>
              <a:ext cx="536575" cy="617538"/>
            </a:xfrm>
            <a:prstGeom prst="irregularSeal2">
              <a:avLst/>
            </a:prstGeom>
            <a:solidFill>
              <a:srgbClr val="FF00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endParaRPr lang="ja-JP" altLang="en-US"/>
            </a:p>
          </p:txBody>
        </p:sp>
        <p:sp>
          <p:nvSpPr>
            <p:cNvPr id="62479" name="Line 13">
              <a:extLst>
                <a:ext uri="{FF2B5EF4-FFF2-40B4-BE49-F238E27FC236}">
                  <a16:creationId xmlns:a16="http://schemas.microsoft.com/office/drawing/2014/main" id="{B4774F30-EE8D-CF0B-06ED-AB292B9AFA88}"/>
                </a:ext>
              </a:extLst>
            </p:cNvPr>
            <p:cNvSpPr>
              <a:spLocks noChangeShapeType="1"/>
            </p:cNvSpPr>
            <p:nvPr/>
          </p:nvSpPr>
          <p:spPr bwMode="auto">
            <a:xfrm>
              <a:off x="3810000" y="2438400"/>
              <a:ext cx="2130425" cy="4857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図形グループ 2">
            <a:extLst>
              <a:ext uri="{FF2B5EF4-FFF2-40B4-BE49-F238E27FC236}">
                <a16:creationId xmlns:a16="http://schemas.microsoft.com/office/drawing/2014/main" id="{540273D5-739E-3CBE-1658-796CDB4F2A83}"/>
              </a:ext>
            </a:extLst>
          </p:cNvPr>
          <p:cNvGrpSpPr>
            <a:grpSpLocks/>
          </p:cNvGrpSpPr>
          <p:nvPr/>
        </p:nvGrpSpPr>
        <p:grpSpPr bwMode="auto">
          <a:xfrm>
            <a:off x="3563938" y="2746375"/>
            <a:ext cx="3368675" cy="754063"/>
            <a:chOff x="3563938" y="2746375"/>
            <a:chExt cx="3368675" cy="754063"/>
          </a:xfrm>
        </p:grpSpPr>
        <p:sp>
          <p:nvSpPr>
            <p:cNvPr id="62476" name="AutoShape 10">
              <a:extLst>
                <a:ext uri="{FF2B5EF4-FFF2-40B4-BE49-F238E27FC236}">
                  <a16:creationId xmlns:a16="http://schemas.microsoft.com/office/drawing/2014/main" id="{F368B59A-5D12-6EF4-7B6E-4D1AB383CD73}"/>
                </a:ext>
              </a:extLst>
            </p:cNvPr>
            <p:cNvSpPr>
              <a:spLocks noChangeArrowheads="1"/>
            </p:cNvSpPr>
            <p:nvPr/>
          </p:nvSpPr>
          <p:spPr bwMode="auto">
            <a:xfrm rot="-782357">
              <a:off x="6521450" y="2746375"/>
              <a:ext cx="411163" cy="731838"/>
            </a:xfrm>
            <a:prstGeom prst="irregularSeal2">
              <a:avLst/>
            </a:prstGeom>
            <a:solidFill>
              <a:srgbClr val="FF00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endParaRPr lang="ja-JP" altLang="en-US"/>
            </a:p>
          </p:txBody>
        </p:sp>
        <p:sp>
          <p:nvSpPr>
            <p:cNvPr id="62477" name="Line 14">
              <a:extLst>
                <a:ext uri="{FF2B5EF4-FFF2-40B4-BE49-F238E27FC236}">
                  <a16:creationId xmlns:a16="http://schemas.microsoft.com/office/drawing/2014/main" id="{7D00476D-0D85-0E4C-F968-260266B022A5}"/>
                </a:ext>
              </a:extLst>
            </p:cNvPr>
            <p:cNvSpPr>
              <a:spLocks noChangeShapeType="1"/>
            </p:cNvSpPr>
            <p:nvPr/>
          </p:nvSpPr>
          <p:spPr bwMode="auto">
            <a:xfrm flipV="1">
              <a:off x="3563938" y="3357563"/>
              <a:ext cx="2952750" cy="1428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grpSp>
        <p:nvGrpSpPr>
          <p:cNvPr id="6" name="図形グループ 5">
            <a:extLst>
              <a:ext uri="{FF2B5EF4-FFF2-40B4-BE49-F238E27FC236}">
                <a16:creationId xmlns:a16="http://schemas.microsoft.com/office/drawing/2014/main" id="{5ADFF38E-0E7A-C5D0-BABF-6C3642566184}"/>
              </a:ext>
            </a:extLst>
          </p:cNvPr>
          <p:cNvGrpSpPr>
            <a:grpSpLocks/>
          </p:cNvGrpSpPr>
          <p:nvPr/>
        </p:nvGrpSpPr>
        <p:grpSpPr bwMode="auto">
          <a:xfrm>
            <a:off x="3419475" y="3327400"/>
            <a:ext cx="3641725" cy="936625"/>
            <a:chOff x="3419475" y="3327400"/>
            <a:chExt cx="3641725" cy="936625"/>
          </a:xfrm>
        </p:grpSpPr>
        <p:sp>
          <p:nvSpPr>
            <p:cNvPr id="62474" name="AutoShape 11">
              <a:extLst>
                <a:ext uri="{FF2B5EF4-FFF2-40B4-BE49-F238E27FC236}">
                  <a16:creationId xmlns:a16="http://schemas.microsoft.com/office/drawing/2014/main" id="{FD68EB42-6242-3657-ECF8-65CCA1222DFB}"/>
                </a:ext>
              </a:extLst>
            </p:cNvPr>
            <p:cNvSpPr>
              <a:spLocks noChangeArrowheads="1"/>
            </p:cNvSpPr>
            <p:nvPr/>
          </p:nvSpPr>
          <p:spPr bwMode="auto">
            <a:xfrm rot="-979082">
              <a:off x="6667500" y="3327400"/>
              <a:ext cx="393700" cy="868363"/>
            </a:xfrm>
            <a:prstGeom prst="irregularSeal2">
              <a:avLst/>
            </a:prstGeom>
            <a:solidFill>
              <a:srgbClr val="FF0000"/>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endParaRPr lang="ja-JP" altLang="en-US"/>
            </a:p>
          </p:txBody>
        </p:sp>
        <p:sp>
          <p:nvSpPr>
            <p:cNvPr id="62475" name="Line 15">
              <a:extLst>
                <a:ext uri="{FF2B5EF4-FFF2-40B4-BE49-F238E27FC236}">
                  <a16:creationId xmlns:a16="http://schemas.microsoft.com/office/drawing/2014/main" id="{D0989059-16AD-9EE3-D920-F2412AE280EE}"/>
                </a:ext>
              </a:extLst>
            </p:cNvPr>
            <p:cNvSpPr>
              <a:spLocks noChangeShapeType="1"/>
            </p:cNvSpPr>
            <p:nvPr/>
          </p:nvSpPr>
          <p:spPr bwMode="auto">
            <a:xfrm flipV="1">
              <a:off x="3419475" y="3789363"/>
              <a:ext cx="3298825" cy="4746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15" name="Rectangle 5">
            <a:extLst>
              <a:ext uri="{FF2B5EF4-FFF2-40B4-BE49-F238E27FC236}">
                <a16:creationId xmlns:a16="http://schemas.microsoft.com/office/drawing/2014/main" id="{55E5281D-709F-21C1-C004-C74E21839EE2}"/>
              </a:ext>
            </a:extLst>
          </p:cNvPr>
          <p:cNvSpPr>
            <a:spLocks noChangeArrowheads="1"/>
          </p:cNvSpPr>
          <p:nvPr/>
        </p:nvSpPr>
        <p:spPr bwMode="auto">
          <a:xfrm>
            <a:off x="709613" y="3878263"/>
            <a:ext cx="2801937" cy="1143000"/>
          </a:xfrm>
          <a:prstGeom prst="rect">
            <a:avLst/>
          </a:prstGeom>
          <a:noFill/>
          <a:ln>
            <a:noFill/>
          </a:ln>
          <a:effectLst>
            <a:outerShdw dist="35921" dir="2700000" algn="ctr" rotWithShape="0">
              <a:schemeClr val="bg2"/>
            </a:outerShdw>
          </a:effectLst>
        </p:spPr>
        <p:txBody>
          <a:bodyPr anchor="ctr"/>
          <a:lstStyle/>
          <a:p>
            <a:pPr marL="342900" indent="-342900" algn="ctr" eaLnBrk="1" hangingPunct="1">
              <a:lnSpc>
                <a:spcPct val="90000"/>
              </a:lnSpc>
              <a:spcBef>
                <a:spcPct val="20000"/>
              </a:spcBef>
              <a:buClr>
                <a:schemeClr val="accent2"/>
              </a:buClr>
              <a:buSzPct val="75000"/>
              <a:buFont typeface="Wingdings" pitchFamily="2" charset="2"/>
              <a:buChar char="n"/>
              <a:defRPr/>
            </a:pPr>
            <a:r>
              <a:rPr lang="ja-JP" altLang="en-US" sz="6000" b="1" dirty="0">
                <a:latin typeface="+mj-ea"/>
                <a:ea typeface="+mj-ea"/>
              </a:rPr>
              <a:t>食　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コンテンツ プレースホルダ 2">
            <a:extLst>
              <a:ext uri="{FF2B5EF4-FFF2-40B4-BE49-F238E27FC236}">
                <a16:creationId xmlns:a16="http://schemas.microsoft.com/office/drawing/2014/main" id="{687ABB96-4133-91DA-82E6-87A5581AEA9D}"/>
              </a:ext>
            </a:extLst>
          </p:cNvPr>
          <p:cNvSpPr>
            <a:spLocks noGrp="1"/>
          </p:cNvSpPr>
          <p:nvPr>
            <p:ph idx="1"/>
          </p:nvPr>
        </p:nvSpPr>
        <p:spPr>
          <a:xfrm>
            <a:off x="2124075" y="1557338"/>
            <a:ext cx="5534025" cy="4411662"/>
          </a:xfrm>
        </p:spPr>
        <p:txBody>
          <a:bodyPr/>
          <a:lstStyle/>
          <a:p>
            <a:pPr>
              <a:buFont typeface="Wingdings 2" charset="0"/>
              <a:buChar char=""/>
              <a:defRPr/>
            </a:pPr>
            <a:r>
              <a:rPr lang="ja-JP" altLang="en-US" sz="4800" dirty="0">
                <a:latin typeface="ＭＳ Ｐゴシック" charset="0"/>
                <a:ea typeface="ＭＳ Ｐゴシック" charset="0"/>
                <a:cs typeface="ＭＳ Ｐゴシック" charset="0"/>
              </a:rPr>
              <a:t>たばことは？</a:t>
            </a:r>
            <a:endParaRPr lang="en-US" altLang="ja-JP" sz="4800" dirty="0">
              <a:latin typeface="ＭＳ Ｐゴシック" charset="0"/>
              <a:ea typeface="ＭＳ Ｐゴシック" charset="0"/>
              <a:cs typeface="ＭＳ Ｐゴシック" charset="0"/>
            </a:endParaRPr>
          </a:p>
          <a:p>
            <a:pPr>
              <a:buFont typeface="Wingdings 2" charset="0"/>
              <a:buChar char=""/>
              <a:defRPr/>
            </a:pPr>
            <a:r>
              <a:rPr lang="ja-JP" altLang="en-US" sz="4800" dirty="0">
                <a:solidFill>
                  <a:schemeClr val="bg1">
                    <a:lumMod val="75000"/>
                  </a:schemeClr>
                </a:solidFill>
                <a:latin typeface="ＭＳ Ｐゴシック" charset="0"/>
                <a:ea typeface="ＭＳ Ｐゴシック" charset="0"/>
                <a:cs typeface="ＭＳ Ｐゴシック" charset="0"/>
              </a:rPr>
              <a:t>たばこの有害性</a:t>
            </a:r>
            <a:endParaRPr lang="en-US" altLang="ja-JP" sz="4800" dirty="0">
              <a:solidFill>
                <a:schemeClr val="bg1">
                  <a:lumMod val="75000"/>
                </a:schemeClr>
              </a:solidFill>
              <a:latin typeface="ＭＳ Ｐゴシック" charset="0"/>
              <a:ea typeface="ＭＳ Ｐゴシック" charset="0"/>
              <a:cs typeface="ＭＳ Ｐゴシック" charset="0"/>
            </a:endParaRPr>
          </a:p>
          <a:p>
            <a:pPr>
              <a:buFont typeface="Wingdings 2" charset="0"/>
              <a:buChar char=""/>
              <a:defRPr/>
            </a:pPr>
            <a:r>
              <a:rPr lang="ja-JP" altLang="en-US" sz="4800" dirty="0">
                <a:solidFill>
                  <a:schemeClr val="bg1">
                    <a:lumMod val="75000"/>
                  </a:schemeClr>
                </a:solidFill>
                <a:latin typeface="ＭＳ Ｐゴシック" charset="0"/>
                <a:ea typeface="ＭＳ Ｐゴシック" charset="0"/>
                <a:cs typeface="ＭＳ Ｐゴシック" charset="0"/>
              </a:rPr>
              <a:t>受動喫煙の影響</a:t>
            </a:r>
            <a:endParaRPr lang="en-US" altLang="ja-JP" sz="4800" dirty="0">
              <a:solidFill>
                <a:schemeClr val="bg1">
                  <a:lumMod val="75000"/>
                </a:schemeClr>
              </a:solidFill>
              <a:latin typeface="ＭＳ Ｐゴシック" charset="0"/>
              <a:ea typeface="ＭＳ Ｐゴシック" charset="0"/>
              <a:cs typeface="ＭＳ Ｐゴシック" charset="0"/>
            </a:endParaRPr>
          </a:p>
          <a:p>
            <a:pPr>
              <a:buFont typeface="Wingdings 2" charset="0"/>
              <a:buChar char=""/>
              <a:defRPr/>
            </a:pPr>
            <a:r>
              <a:rPr lang="ja-JP" altLang="en-US" sz="4800" dirty="0">
                <a:solidFill>
                  <a:schemeClr val="bg1">
                    <a:lumMod val="75000"/>
                  </a:schemeClr>
                </a:solidFill>
                <a:latin typeface="ＭＳ Ｐゴシック" charset="0"/>
                <a:ea typeface="ＭＳ Ｐゴシック" charset="0"/>
                <a:cs typeface="ＭＳ Ｐゴシック" charset="0"/>
              </a:rPr>
              <a:t>加熱式タバコ</a:t>
            </a:r>
            <a:endParaRPr lang="en-US" altLang="ja-JP" sz="4800" dirty="0">
              <a:solidFill>
                <a:schemeClr val="bg1">
                  <a:lumMod val="75000"/>
                </a:schemeClr>
              </a:solidFill>
              <a:latin typeface="ＭＳ Ｐゴシック" charset="0"/>
              <a:ea typeface="ＭＳ Ｐゴシック" charset="0"/>
              <a:cs typeface="ＭＳ Ｐゴシック" charset="0"/>
            </a:endParaRPr>
          </a:p>
          <a:p>
            <a:pPr>
              <a:buFont typeface="Wingdings 2" charset="0"/>
              <a:buChar char=""/>
              <a:defRPr/>
            </a:pPr>
            <a:r>
              <a:rPr lang="ja-JP" altLang="en-US" sz="4800" dirty="0">
                <a:solidFill>
                  <a:schemeClr val="bg1">
                    <a:lumMod val="75000"/>
                  </a:schemeClr>
                </a:solidFill>
                <a:latin typeface="ＭＳ Ｐゴシック" charset="0"/>
                <a:ea typeface="ＭＳ Ｐゴシック" charset="0"/>
                <a:cs typeface="ＭＳ Ｐゴシック" charset="0"/>
              </a:rPr>
              <a:t>地域の受動喫煙</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4DFCB8E2-4FE8-C514-961A-65022450A6D9}"/>
              </a:ext>
            </a:extLst>
          </p:cNvPr>
          <p:cNvSpPr>
            <a:spLocks noGrp="1"/>
          </p:cNvSpPr>
          <p:nvPr>
            <p:ph type="title"/>
          </p:nvPr>
        </p:nvSpPr>
        <p:spPr>
          <a:xfrm>
            <a:off x="2016125" y="296863"/>
            <a:ext cx="5111750" cy="1052512"/>
          </a:xfrm>
        </p:spPr>
        <p:txBody>
          <a:bodyPr anchor="ctr"/>
          <a:lstStyle/>
          <a:p>
            <a:pPr algn="ctr" eaLnBrk="1" hangingPunct="1"/>
            <a:r>
              <a:rPr lang="ja-JP" altLang="en-US" sz="4400"/>
              <a:t>喫煙と一酸化炭素</a:t>
            </a:r>
          </a:p>
        </p:txBody>
      </p:sp>
      <p:pic>
        <p:nvPicPr>
          <p:cNvPr id="64514" name="Picture 2" descr="http://ord.yahoo.co.jp/o/image/SIG=11vfft77s/EXP=1383784965;_ylc=X3IDMgRmc3QDMARpZHgDMARvaWQDQU5kOUdjU1pvaFo1c0QxbnFwMXh4NVRmdGgwNnl4ZzRoSXBCaTlmR2Q5d0hWMmctOHgwTjZJeGltbEE2eHRJBHADNUxpQTZZVzQ1WXlXNllXNDU3U2c0NE9ZNDRPaTQ0S3c0NE90NDRPVDQ0T3oEcG9zAzMEc2VjA3NodwRzbGsDcmk-/*-http%3A/dm.medimag.jp/imgs/column/108/03.jpg">
            <a:extLst>
              <a:ext uri="{FF2B5EF4-FFF2-40B4-BE49-F238E27FC236}">
                <a16:creationId xmlns:a16="http://schemas.microsoft.com/office/drawing/2014/main" id="{56C6BFC2-73A3-71E5-EFDE-16AFB95A7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39" b="9206"/>
          <a:stretch>
            <a:fillRect/>
          </a:stretch>
        </p:blipFill>
        <p:spPr bwMode="auto">
          <a:xfrm>
            <a:off x="539750" y="3967163"/>
            <a:ext cx="82343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5" name="グループ化 4">
            <a:extLst>
              <a:ext uri="{FF2B5EF4-FFF2-40B4-BE49-F238E27FC236}">
                <a16:creationId xmlns:a16="http://schemas.microsoft.com/office/drawing/2014/main" id="{8FA08106-D78F-CD0F-BC9D-3A46DF07661C}"/>
              </a:ext>
            </a:extLst>
          </p:cNvPr>
          <p:cNvGrpSpPr>
            <a:grpSpLocks/>
          </p:cNvGrpSpPr>
          <p:nvPr/>
        </p:nvGrpSpPr>
        <p:grpSpPr bwMode="auto">
          <a:xfrm>
            <a:off x="539750" y="1349375"/>
            <a:ext cx="3643313" cy="2232025"/>
            <a:chOff x="2699792" y="1458393"/>
            <a:chExt cx="3642746" cy="2231711"/>
          </a:xfrm>
        </p:grpSpPr>
        <p:pic>
          <p:nvPicPr>
            <p:cNvPr id="64517" name="Picture 8" descr="主流煙副流煙">
              <a:extLst>
                <a:ext uri="{FF2B5EF4-FFF2-40B4-BE49-F238E27FC236}">
                  <a16:creationId xmlns:a16="http://schemas.microsoft.com/office/drawing/2014/main" id="{80F27799-C1E9-9D48-F2D4-45F202549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458393"/>
              <a:ext cx="3642746" cy="22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9">
              <a:extLst>
                <a:ext uri="{FF2B5EF4-FFF2-40B4-BE49-F238E27FC236}">
                  <a16:creationId xmlns:a16="http://schemas.microsoft.com/office/drawing/2014/main" id="{839D0E37-1ACE-C94E-40BD-0947241855FA}"/>
                </a:ext>
              </a:extLst>
            </p:cNvPr>
            <p:cNvSpPr>
              <a:spLocks noChangeArrowheads="1"/>
            </p:cNvSpPr>
            <p:nvPr/>
          </p:nvSpPr>
          <p:spPr bwMode="auto">
            <a:xfrm>
              <a:off x="3275965" y="1844102"/>
              <a:ext cx="1368212" cy="650783"/>
            </a:xfrm>
            <a:prstGeom prst="cloudCallout">
              <a:avLst>
                <a:gd name="adj1" fmla="val -53346"/>
                <a:gd name="adj2" fmla="val 105332"/>
              </a:avLst>
            </a:prstGeom>
            <a:solidFill>
              <a:schemeClr val="bg1">
                <a:lumMod val="50000"/>
              </a:schemeClr>
            </a:solidFill>
            <a:ln w="12700" cap="sq">
              <a:solidFill>
                <a:schemeClr val="tx1"/>
              </a:solidFill>
              <a:round/>
              <a:headEnd type="none" w="sm" len="sm"/>
              <a:tailEnd type="none" w="sm" len="sm"/>
            </a:ln>
          </p:spPr>
          <p:txBody>
            <a:bodyPr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kumimoji="0" lang="ja-JP" altLang="en-US" b="1">
                  <a:latin typeface="Times New Roman" panose="02020603050405020304" pitchFamily="18" charset="0"/>
                </a:rPr>
                <a:t>一酸化炭素</a:t>
              </a:r>
            </a:p>
          </p:txBody>
        </p:sp>
      </p:grpSp>
      <p:sp>
        <p:nvSpPr>
          <p:cNvPr id="7" name="四角形吹き出し 6">
            <a:extLst>
              <a:ext uri="{FF2B5EF4-FFF2-40B4-BE49-F238E27FC236}">
                <a16:creationId xmlns:a16="http://schemas.microsoft.com/office/drawing/2014/main" id="{6070D8C7-6D11-E870-7C61-DA73D2A465C6}"/>
              </a:ext>
            </a:extLst>
          </p:cNvPr>
          <p:cNvSpPr/>
          <p:nvPr/>
        </p:nvSpPr>
        <p:spPr>
          <a:xfrm>
            <a:off x="5292725" y="1349375"/>
            <a:ext cx="3095625" cy="2232025"/>
          </a:xfrm>
          <a:prstGeom prst="wedgeRect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ja-JP" altLang="en-US" sz="2800" b="1">
                <a:solidFill>
                  <a:srgbClr val="000090"/>
                </a:solidFill>
                <a:latin typeface="ＤＦＰ太丸ゴシック体" pitchFamily="2" charset="-128"/>
                <a:ea typeface="ＤＦＰ太丸ゴシック体" pitchFamily="2" charset="-128"/>
              </a:rPr>
              <a:t>息切れ、</a:t>
            </a:r>
            <a:endParaRPr kumimoji="0" lang="en-US" altLang="ja-JP" sz="2800" b="1" dirty="0">
              <a:solidFill>
                <a:srgbClr val="000090"/>
              </a:solidFill>
              <a:latin typeface="ＤＦＰ太丸ゴシック体" pitchFamily="2" charset="-128"/>
              <a:ea typeface="ＤＦＰ太丸ゴシック体" pitchFamily="2" charset="-128"/>
            </a:endParaRPr>
          </a:p>
          <a:p>
            <a:pPr algn="ctr" eaLnBrk="1" hangingPunct="1">
              <a:defRPr/>
            </a:pPr>
            <a:r>
              <a:rPr kumimoji="0" lang="ja-JP" altLang="en-US" sz="2800" b="1">
                <a:solidFill>
                  <a:srgbClr val="000090"/>
                </a:solidFill>
                <a:latin typeface="ＤＦＰ太丸ゴシック体" pitchFamily="2" charset="-128"/>
                <a:ea typeface="ＤＦＰ太丸ゴシック体" pitchFamily="2" charset="-128"/>
              </a:rPr>
              <a:t>疲れやすさ</a:t>
            </a:r>
          </a:p>
          <a:p>
            <a:pPr algn="ctr" eaLnBrk="1" hangingPunct="1">
              <a:defRPr/>
            </a:pPr>
            <a:r>
              <a:rPr kumimoji="0" lang="ja-JP" altLang="en-US" sz="2800" b="1">
                <a:solidFill>
                  <a:srgbClr val="000090"/>
                </a:solidFill>
                <a:latin typeface="ＤＦＰ太丸ゴシック体" pitchFamily="2" charset="-128"/>
                <a:ea typeface="ＤＦＰ太丸ゴシック体" pitchFamily="2" charset="-128"/>
              </a:rPr>
              <a:t>ぼけの原因</a:t>
            </a:r>
            <a:endParaRPr kumimoji="0" lang="en-US" altLang="ja-JP" sz="2800" b="1" dirty="0">
              <a:solidFill>
                <a:srgbClr val="000090"/>
              </a:solidFill>
              <a:latin typeface="ＤＦＰ太丸ゴシック体" pitchFamily="2" charset="-128"/>
              <a:ea typeface="ＤＦＰ太丸ゴシック体" pitchFamily="2" charset="-128"/>
            </a:endParaRPr>
          </a:p>
          <a:p>
            <a:pPr algn="ctr" eaLnBrk="1" hangingPunct="1">
              <a:defRPr/>
            </a:pPr>
            <a:r>
              <a:rPr kumimoji="0" lang="ja-JP" altLang="en-US" sz="2800" b="1">
                <a:solidFill>
                  <a:srgbClr val="000090"/>
                </a:solidFill>
                <a:latin typeface="ＤＦＰ太丸ゴシック体" pitchFamily="2" charset="-128"/>
                <a:ea typeface="ＤＦＰ太丸ゴシック体" pitchFamily="2" charset="-128"/>
              </a:rPr>
              <a:t>（脳の酸素不足）</a:t>
            </a:r>
            <a:endParaRPr kumimoji="0" lang="ja-JP" altLang="en-US" sz="2800">
              <a:solidFill>
                <a:srgbClr val="000090"/>
              </a:solidFill>
              <a:latin typeface="ＤＦＰ太丸ゴシック体" pitchFamily="2" charset="-128"/>
              <a:ea typeface="ＤＦＰ太丸ゴシック体"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8" descr="MC900420558[1]">
            <a:extLst>
              <a:ext uri="{FF2B5EF4-FFF2-40B4-BE49-F238E27FC236}">
                <a16:creationId xmlns:a16="http://schemas.microsoft.com/office/drawing/2014/main" id="{4F25F9CE-EBC3-C8FC-3B38-310029269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88" y="4606925"/>
            <a:ext cx="190817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a:extLst>
              <a:ext uri="{FF2B5EF4-FFF2-40B4-BE49-F238E27FC236}">
                <a16:creationId xmlns:a16="http://schemas.microsoft.com/office/drawing/2014/main" id="{DE5F0173-18F1-1F33-BCDA-886F6FC766C9}"/>
              </a:ext>
            </a:extLst>
          </p:cNvPr>
          <p:cNvSpPr>
            <a:spLocks noGrp="1"/>
          </p:cNvSpPr>
          <p:nvPr>
            <p:ph type="title"/>
          </p:nvPr>
        </p:nvSpPr>
        <p:spPr>
          <a:xfrm>
            <a:off x="312738" y="546100"/>
            <a:ext cx="8229600" cy="796925"/>
          </a:xfrm>
        </p:spPr>
        <p:txBody>
          <a:bodyPr/>
          <a:lstStyle/>
          <a:p>
            <a:pPr algn="ctr" eaLnBrk="1" hangingPunct="1"/>
            <a:r>
              <a:rPr lang="ja-JP" altLang="en-US" sz="4000"/>
              <a:t>酸素が不足すると運動能力が低下！</a:t>
            </a:r>
          </a:p>
        </p:txBody>
      </p:sp>
      <p:sp>
        <p:nvSpPr>
          <p:cNvPr id="66563" name="Rectangle 3">
            <a:extLst>
              <a:ext uri="{FF2B5EF4-FFF2-40B4-BE49-F238E27FC236}">
                <a16:creationId xmlns:a16="http://schemas.microsoft.com/office/drawing/2014/main" id="{309D9451-118F-7BFC-5F91-A645EF046063}"/>
              </a:ext>
            </a:extLst>
          </p:cNvPr>
          <p:cNvSpPr>
            <a:spLocks noGrp="1"/>
          </p:cNvSpPr>
          <p:nvPr>
            <p:ph idx="1"/>
          </p:nvPr>
        </p:nvSpPr>
        <p:spPr>
          <a:xfrm>
            <a:off x="588963" y="2587625"/>
            <a:ext cx="6719887" cy="1533525"/>
          </a:xfrm>
        </p:spPr>
        <p:txBody>
          <a:bodyPr/>
          <a:lstStyle/>
          <a:p>
            <a:pPr eaLnBrk="1" hangingPunct="1">
              <a:buFont typeface="Wingdings" pitchFamily="2" charset="2"/>
              <a:buNone/>
            </a:pPr>
            <a:r>
              <a:rPr lang="ja-JP" altLang="en-US" sz="3600">
                <a:latin typeface="Calibri" panose="020F0502020204030204" pitchFamily="34" charset="0"/>
                <a:ea typeface="ＭＳ Ｐゴシック" panose="020B0600070205080204" pitchFamily="34" charset="-128"/>
              </a:rPr>
              <a:t>　イチローや大谷翔平など</a:t>
            </a:r>
          </a:p>
          <a:p>
            <a:pPr eaLnBrk="1" hangingPunct="1">
              <a:buFont typeface="Wingdings" pitchFamily="2" charset="2"/>
              <a:buNone/>
            </a:pPr>
            <a:r>
              <a:rPr lang="ja-JP" altLang="en-US" sz="3600">
                <a:latin typeface="Calibri" panose="020F0502020204030204" pitchFamily="34" charset="0"/>
                <a:ea typeface="ＭＳ Ｐゴシック" panose="020B0600070205080204" pitchFamily="34" charset="-128"/>
              </a:rPr>
              <a:t>一流選手はタバコを吸いません！</a:t>
            </a:r>
            <a:endParaRPr lang="ja-JP" altLang="en-US" sz="3600">
              <a:solidFill>
                <a:srgbClr val="FFFF00"/>
              </a:solidFill>
              <a:latin typeface="Calibri" panose="020F0502020204030204" pitchFamily="34" charset="0"/>
              <a:ea typeface="ＭＳ Ｐゴシック" panose="020B0600070205080204" pitchFamily="34" charset="-128"/>
            </a:endParaRPr>
          </a:p>
          <a:p>
            <a:pPr eaLnBrk="1" hangingPunct="1">
              <a:buFont typeface="Wingdings" pitchFamily="2" charset="2"/>
              <a:buNone/>
            </a:pPr>
            <a:endParaRPr lang="en-US" altLang="ja-JP" sz="3600">
              <a:solidFill>
                <a:srgbClr val="FFFF00"/>
              </a:solidFill>
              <a:latin typeface="Calibri" panose="020F0502020204030204" pitchFamily="34" charset="0"/>
              <a:ea typeface="ＭＳ Ｐゴシック" panose="020B0600070205080204" pitchFamily="34" charset="-128"/>
            </a:endParaRPr>
          </a:p>
        </p:txBody>
      </p:sp>
      <p:pic>
        <p:nvPicPr>
          <p:cNvPr id="66564" name="Picture 4" descr="MC900290958[1]">
            <a:extLst>
              <a:ext uri="{FF2B5EF4-FFF2-40B4-BE49-F238E27FC236}">
                <a16:creationId xmlns:a16="http://schemas.microsoft.com/office/drawing/2014/main" id="{012E17F7-CAB6-FD2A-B0D0-FAD724F94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025" y="2708275"/>
            <a:ext cx="12827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j0199036">
            <a:extLst>
              <a:ext uri="{FF2B5EF4-FFF2-40B4-BE49-F238E27FC236}">
                <a16:creationId xmlns:a16="http://schemas.microsoft.com/office/drawing/2014/main" id="{35664E2D-9DA3-66D2-EE08-16E81D266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3" y="4606925"/>
            <a:ext cx="185737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MC900420950[1]">
            <a:extLst>
              <a:ext uri="{FF2B5EF4-FFF2-40B4-BE49-F238E27FC236}">
                <a16:creationId xmlns:a16="http://schemas.microsoft.com/office/drawing/2014/main" id="{74D7B22A-3DAD-A54C-6378-6A2798E59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613" y="4921250"/>
            <a:ext cx="278606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6">
            <a:extLst>
              <a:ext uri="{FF2B5EF4-FFF2-40B4-BE49-F238E27FC236}">
                <a16:creationId xmlns:a16="http://schemas.microsoft.com/office/drawing/2014/main" id="{C59899FF-0A63-D255-38B2-518200FA0040}"/>
              </a:ext>
            </a:extLst>
          </p:cNvPr>
          <p:cNvSpPr txBox="1">
            <a:spLocks noChangeArrowheads="1"/>
          </p:cNvSpPr>
          <p:nvPr/>
        </p:nvSpPr>
        <p:spPr bwMode="auto">
          <a:xfrm>
            <a:off x="134938" y="1554163"/>
            <a:ext cx="8583612" cy="584200"/>
          </a:xfrm>
          <a:prstGeom prst="rect">
            <a:avLst/>
          </a:prstGeom>
          <a:noFill/>
          <a:ln w="12700" cap="sq">
            <a:noFill/>
            <a:miter lim="800000"/>
            <a:headEnd type="none" w="sm" len="sm"/>
            <a:tailEnd type="none" w="sm" len="sm"/>
          </a:ln>
          <a:effectLst/>
        </p:spPr>
        <p:txBody>
          <a:bodyPr anchor="ctr">
            <a:spAutoFit/>
          </a:bodyPr>
          <a:lstStyle/>
          <a:p>
            <a:pPr algn="ctr" eaLnBrk="1" hangingPunct="1">
              <a:defRPr/>
            </a:pPr>
            <a:r>
              <a:rPr kumimoji="0" lang="ja-JP" altLang="en-US" sz="3200" dirty="0">
                <a:solidFill>
                  <a:srgbClr val="FF749F"/>
                </a:solidFill>
                <a:latin typeface="+mj-ea"/>
                <a:ea typeface="+mj-ea"/>
              </a:rPr>
              <a:t>10</a:t>
            </a:r>
            <a:r>
              <a:rPr kumimoji="0" lang="en-US" altLang="ja-JP" sz="3200" dirty="0">
                <a:solidFill>
                  <a:srgbClr val="FF749F"/>
                </a:solidFill>
                <a:latin typeface="+mj-ea"/>
                <a:ea typeface="+mj-ea"/>
              </a:rPr>
              <a:t>〜</a:t>
            </a:r>
            <a:r>
              <a:rPr kumimoji="0" lang="ja-JP" altLang="en-US" sz="3200" dirty="0">
                <a:solidFill>
                  <a:srgbClr val="FF749F"/>
                </a:solidFill>
                <a:latin typeface="+mj-ea"/>
                <a:ea typeface="+mj-ea"/>
              </a:rPr>
              <a:t>20</a:t>
            </a:r>
            <a:r>
              <a:rPr kumimoji="0" lang="en-US" altLang="ja-JP" sz="3200" dirty="0">
                <a:solidFill>
                  <a:srgbClr val="FF749F"/>
                </a:solidFill>
                <a:latin typeface="+mj-ea"/>
                <a:ea typeface="+mj-ea"/>
              </a:rPr>
              <a:t>kg</a:t>
            </a:r>
            <a:r>
              <a:rPr kumimoji="0" lang="ja-JP" altLang="en-US" sz="3200">
                <a:solidFill>
                  <a:srgbClr val="FF749F"/>
                </a:solidFill>
                <a:latin typeface="+mj-ea"/>
                <a:ea typeface="+mj-ea"/>
              </a:rPr>
              <a:t>のリュックを</a:t>
            </a:r>
            <a:r>
              <a:rPr kumimoji="0" lang="ja-JP" altLang="en-US" sz="3200" dirty="0">
                <a:solidFill>
                  <a:srgbClr val="FF749F"/>
                </a:solidFill>
                <a:latin typeface="+mj-ea"/>
                <a:ea typeface="+mj-ea"/>
              </a:rPr>
              <a:t>担いで</a:t>
            </a:r>
            <a:r>
              <a:rPr kumimoji="0" lang="ja-JP" altLang="en-US" sz="3200">
                <a:solidFill>
                  <a:srgbClr val="FF749F"/>
                </a:solidFill>
                <a:latin typeface="+mj-ea"/>
                <a:ea typeface="+mj-ea"/>
              </a:rPr>
              <a:t>生活するの</a:t>
            </a:r>
            <a:r>
              <a:rPr kumimoji="0" lang="ja-JP" altLang="en-US" sz="3200" dirty="0">
                <a:solidFill>
                  <a:srgbClr val="FF749F"/>
                </a:solidFill>
                <a:latin typeface="+mj-ea"/>
                <a:ea typeface="+mj-ea"/>
              </a:rPr>
              <a:t>と同じ</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コンテンツ プレースホルダ 3" descr="ko2 035.jpg">
            <a:extLst>
              <a:ext uri="{FF2B5EF4-FFF2-40B4-BE49-F238E27FC236}">
                <a16:creationId xmlns:a16="http://schemas.microsoft.com/office/drawing/2014/main" id="{ECB039C8-B33C-D811-4FA8-61445AA254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2764" t="75632" r="14468" b="7066"/>
          <a:stretch>
            <a:fillRect/>
          </a:stretch>
        </p:blipFill>
        <p:spPr>
          <a:xfrm>
            <a:off x="0" y="2398713"/>
            <a:ext cx="9144000" cy="4125912"/>
          </a:xfrm>
        </p:spPr>
      </p:pic>
      <p:pic>
        <p:nvPicPr>
          <p:cNvPr id="68610" name="コンテンツ プレースホルダ 3" descr="ko2 035.jpg">
            <a:extLst>
              <a:ext uri="{FF2B5EF4-FFF2-40B4-BE49-F238E27FC236}">
                <a16:creationId xmlns:a16="http://schemas.microsoft.com/office/drawing/2014/main" id="{FF8CBEED-258F-A2F9-9F5A-9EE06EEB5960}"/>
              </a:ext>
            </a:extLst>
          </p:cNvPr>
          <p:cNvPicPr>
            <a:picLocks noChangeAspect="1"/>
          </p:cNvPicPr>
          <p:nvPr/>
        </p:nvPicPr>
        <p:blipFill>
          <a:blip r:embed="rId3">
            <a:extLst>
              <a:ext uri="{28A0092B-C50C-407E-A947-70E740481C1C}">
                <a14:useLocalDpi xmlns:a14="http://schemas.microsoft.com/office/drawing/2010/main" val="0"/>
              </a:ext>
            </a:extLst>
          </a:blip>
          <a:srcRect l="29872" t="67867" r="52095" b="27928"/>
          <a:stretch>
            <a:fillRect/>
          </a:stretch>
        </p:blipFill>
        <p:spPr bwMode="auto">
          <a:xfrm>
            <a:off x="179388" y="0"/>
            <a:ext cx="417671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コンテンツ プレースホルダ 3" descr="ko2 035.jpg">
            <a:extLst>
              <a:ext uri="{FF2B5EF4-FFF2-40B4-BE49-F238E27FC236}">
                <a16:creationId xmlns:a16="http://schemas.microsoft.com/office/drawing/2014/main" id="{0B114DE6-59E2-1E22-80DD-6BFB8F86EE06}"/>
              </a:ext>
            </a:extLst>
          </p:cNvPr>
          <p:cNvPicPr>
            <a:picLocks noChangeAspect="1"/>
          </p:cNvPicPr>
          <p:nvPr/>
        </p:nvPicPr>
        <p:blipFill>
          <a:blip r:embed="rId3">
            <a:extLst>
              <a:ext uri="{28A0092B-C50C-407E-A947-70E740481C1C}">
                <a14:useLocalDpi xmlns:a14="http://schemas.microsoft.com/office/drawing/2010/main" val="0"/>
              </a:ext>
            </a:extLst>
          </a:blip>
          <a:srcRect l="49634" t="67867" r="13577" b="29907"/>
          <a:stretch>
            <a:fillRect/>
          </a:stretch>
        </p:blipFill>
        <p:spPr bwMode="auto">
          <a:xfrm>
            <a:off x="0" y="105251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テキスト ボックス 4">
            <a:extLst>
              <a:ext uri="{FF2B5EF4-FFF2-40B4-BE49-F238E27FC236}">
                <a16:creationId xmlns:a16="http://schemas.microsoft.com/office/drawing/2014/main" id="{6A5D20F1-A99A-CE93-BB86-B458D50162B0}"/>
              </a:ext>
            </a:extLst>
          </p:cNvPr>
          <p:cNvSpPr txBox="1">
            <a:spLocks noChangeArrowheads="1"/>
          </p:cNvSpPr>
          <p:nvPr/>
        </p:nvSpPr>
        <p:spPr bwMode="auto">
          <a:xfrm>
            <a:off x="0" y="1628775"/>
            <a:ext cx="320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400" b="1"/>
              <a:t>（慢性閉塞性肺疾患）</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コンテンツ プレースホルダ 3" descr="ko2 036.jpg">
            <a:extLst>
              <a:ext uri="{FF2B5EF4-FFF2-40B4-BE49-F238E27FC236}">
                <a16:creationId xmlns:a16="http://schemas.microsoft.com/office/drawing/2014/main" id="{04131F08-5085-C006-1A5E-33D0CC8834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911" t="60516" r="31216" b="11880"/>
          <a:stretch>
            <a:fillRect/>
          </a:stretch>
        </p:blipFill>
        <p:spPr>
          <a:xfrm>
            <a:off x="592138" y="0"/>
            <a:ext cx="8516937" cy="6757988"/>
          </a:xfrm>
        </p:spPr>
      </p:pic>
      <p:sp>
        <p:nvSpPr>
          <p:cNvPr id="70658" name="テキスト ボックス 5">
            <a:extLst>
              <a:ext uri="{FF2B5EF4-FFF2-40B4-BE49-F238E27FC236}">
                <a16:creationId xmlns:a16="http://schemas.microsoft.com/office/drawing/2014/main" id="{A034D79E-3444-5E2A-6AAC-48C2DAD77C38}"/>
              </a:ext>
            </a:extLst>
          </p:cNvPr>
          <p:cNvSpPr txBox="1">
            <a:spLocks noChangeArrowheads="1"/>
          </p:cNvSpPr>
          <p:nvPr/>
        </p:nvSpPr>
        <p:spPr bwMode="auto">
          <a:xfrm>
            <a:off x="900113" y="0"/>
            <a:ext cx="3167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600">
                <a:solidFill>
                  <a:srgbClr val="FF0000"/>
                </a:solidFill>
              </a:rPr>
              <a:t>典型的症状</a:t>
            </a:r>
          </a:p>
        </p:txBody>
      </p:sp>
      <p:pic>
        <p:nvPicPr>
          <p:cNvPr id="70659" name="コンテンツ プレースホルダ 3" descr="ko2 036.jpg">
            <a:extLst>
              <a:ext uri="{FF2B5EF4-FFF2-40B4-BE49-F238E27FC236}">
                <a16:creationId xmlns:a16="http://schemas.microsoft.com/office/drawing/2014/main" id="{6D0AD773-CCA8-35DA-602F-6C769C5FBECE}"/>
              </a:ext>
            </a:extLst>
          </p:cNvPr>
          <p:cNvPicPr>
            <a:picLocks noChangeAspect="1"/>
          </p:cNvPicPr>
          <p:nvPr/>
        </p:nvPicPr>
        <p:blipFill>
          <a:blip r:embed="rId3">
            <a:extLst>
              <a:ext uri="{28A0092B-C50C-407E-A947-70E740481C1C}">
                <a14:useLocalDpi xmlns:a14="http://schemas.microsoft.com/office/drawing/2010/main" val="0"/>
              </a:ext>
            </a:extLst>
          </a:blip>
          <a:srcRect l="28490" t="88895" r="39781" b="8380"/>
          <a:stretch>
            <a:fillRect/>
          </a:stretch>
        </p:blipFill>
        <p:spPr bwMode="auto">
          <a:xfrm>
            <a:off x="0" y="6054725"/>
            <a:ext cx="68040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F21D24E3-0D31-76BA-1776-CEB41EE6A06E}"/>
              </a:ext>
            </a:extLst>
          </p:cNvPr>
          <p:cNvSpPr/>
          <p:nvPr/>
        </p:nvSpPr>
        <p:spPr>
          <a:xfrm>
            <a:off x="287338" y="0"/>
            <a:ext cx="612775" cy="191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a:extLst>
              <a:ext uri="{FF2B5EF4-FFF2-40B4-BE49-F238E27FC236}">
                <a16:creationId xmlns:a16="http://schemas.microsoft.com/office/drawing/2014/main" id="{C8FCEFC7-CA16-4205-D410-5DCC9FAF8046}"/>
              </a:ext>
            </a:extLst>
          </p:cNvPr>
          <p:cNvSpPr/>
          <p:nvPr/>
        </p:nvSpPr>
        <p:spPr>
          <a:xfrm>
            <a:off x="7019925" y="0"/>
            <a:ext cx="2124075"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正方形/長方形 8">
            <a:extLst>
              <a:ext uri="{FF2B5EF4-FFF2-40B4-BE49-F238E27FC236}">
                <a16:creationId xmlns:a16="http://schemas.microsoft.com/office/drawing/2014/main" id="{E04FB7D2-333E-BF63-CC3C-D31996D9D93F}"/>
              </a:ext>
            </a:extLst>
          </p:cNvPr>
          <p:cNvSpPr/>
          <p:nvPr/>
        </p:nvSpPr>
        <p:spPr>
          <a:xfrm>
            <a:off x="7235825" y="476250"/>
            <a:ext cx="1908175"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正方形/長方形 9">
            <a:extLst>
              <a:ext uri="{FF2B5EF4-FFF2-40B4-BE49-F238E27FC236}">
                <a16:creationId xmlns:a16="http://schemas.microsoft.com/office/drawing/2014/main" id="{2BA58010-2499-A2F0-B408-6705A5DAD635}"/>
              </a:ext>
            </a:extLst>
          </p:cNvPr>
          <p:cNvSpPr/>
          <p:nvPr/>
        </p:nvSpPr>
        <p:spPr>
          <a:xfrm>
            <a:off x="6011863" y="0"/>
            <a:ext cx="1081087" cy="188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正方形/長方形 10">
            <a:extLst>
              <a:ext uri="{FF2B5EF4-FFF2-40B4-BE49-F238E27FC236}">
                <a16:creationId xmlns:a16="http://schemas.microsoft.com/office/drawing/2014/main" id="{8C5BB4C1-000D-C360-7103-52AC7A362D7A}"/>
              </a:ext>
            </a:extLst>
          </p:cNvPr>
          <p:cNvSpPr/>
          <p:nvPr/>
        </p:nvSpPr>
        <p:spPr>
          <a:xfrm>
            <a:off x="6732588" y="0"/>
            <a:ext cx="576262" cy="33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正方形/長方形 11">
            <a:extLst>
              <a:ext uri="{FF2B5EF4-FFF2-40B4-BE49-F238E27FC236}">
                <a16:creationId xmlns:a16="http://schemas.microsoft.com/office/drawing/2014/main" id="{7E7024A1-97CD-038A-6F6B-28EF9C21DF45}"/>
              </a:ext>
            </a:extLst>
          </p:cNvPr>
          <p:cNvSpPr/>
          <p:nvPr/>
        </p:nvSpPr>
        <p:spPr>
          <a:xfrm>
            <a:off x="8820150" y="4437063"/>
            <a:ext cx="32385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正方形/長方形 12">
            <a:extLst>
              <a:ext uri="{FF2B5EF4-FFF2-40B4-BE49-F238E27FC236}">
                <a16:creationId xmlns:a16="http://schemas.microsoft.com/office/drawing/2014/main" id="{B7149C6C-7A2D-AFEB-552C-2B12AFBB1289}"/>
              </a:ext>
            </a:extLst>
          </p:cNvPr>
          <p:cNvSpPr/>
          <p:nvPr/>
        </p:nvSpPr>
        <p:spPr>
          <a:xfrm>
            <a:off x="539750" y="5229225"/>
            <a:ext cx="1944688"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フリーフォーム 13">
            <a:extLst>
              <a:ext uri="{FF2B5EF4-FFF2-40B4-BE49-F238E27FC236}">
                <a16:creationId xmlns:a16="http://schemas.microsoft.com/office/drawing/2014/main" id="{05C27333-117A-D4DE-581F-45C84CDD2D1C}"/>
              </a:ext>
            </a:extLst>
          </p:cNvPr>
          <p:cNvSpPr/>
          <p:nvPr/>
        </p:nvSpPr>
        <p:spPr>
          <a:xfrm>
            <a:off x="6710363" y="279400"/>
            <a:ext cx="77787" cy="63500"/>
          </a:xfrm>
          <a:custGeom>
            <a:avLst/>
            <a:gdLst>
              <a:gd name="connsiteX0" fmla="*/ 0 w 77492"/>
              <a:gd name="connsiteY0" fmla="*/ 0 h 63247"/>
              <a:gd name="connsiteX1" fmla="*/ 61993 w 77492"/>
              <a:gd name="connsiteY1" fmla="*/ 61994 h 63247"/>
              <a:gd name="connsiteX2" fmla="*/ 77492 w 77492"/>
              <a:gd name="connsiteY2" fmla="*/ 61994 h 63247"/>
            </a:gdLst>
            <a:ahLst/>
            <a:cxnLst>
              <a:cxn ang="0">
                <a:pos x="connsiteX0" y="connsiteY0"/>
              </a:cxn>
              <a:cxn ang="0">
                <a:pos x="connsiteX1" y="connsiteY1"/>
              </a:cxn>
              <a:cxn ang="0">
                <a:pos x="connsiteX2" y="connsiteY2"/>
              </a:cxn>
            </a:cxnLst>
            <a:rect l="l" t="t" r="r" b="b"/>
            <a:pathLst>
              <a:path w="77492" h="63247">
                <a:moveTo>
                  <a:pt x="0" y="0"/>
                </a:moveTo>
                <a:cubicBezTo>
                  <a:pt x="18785" y="56357"/>
                  <a:pt x="1878" y="46965"/>
                  <a:pt x="61993" y="61994"/>
                </a:cubicBezTo>
                <a:cubicBezTo>
                  <a:pt x="67005" y="63247"/>
                  <a:pt x="72326" y="61994"/>
                  <a:pt x="77492" y="6199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ja-JP"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PPT_29">
            <a:extLst>
              <a:ext uri="{FF2B5EF4-FFF2-40B4-BE49-F238E27FC236}">
                <a16:creationId xmlns:a16="http://schemas.microsoft.com/office/drawing/2014/main" id="{A6EA5F72-8C1D-DF4B-FBA5-FEAFB55F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タイトル 1">
            <a:extLst>
              <a:ext uri="{FF2B5EF4-FFF2-40B4-BE49-F238E27FC236}">
                <a16:creationId xmlns:a16="http://schemas.microsoft.com/office/drawing/2014/main" id="{5FB5B89E-EE81-61DB-1ADF-0129FE408BF0}"/>
              </a:ext>
            </a:extLst>
          </p:cNvPr>
          <p:cNvSpPr>
            <a:spLocks noGrp="1"/>
          </p:cNvSpPr>
          <p:nvPr>
            <p:ph type="title"/>
          </p:nvPr>
        </p:nvSpPr>
        <p:spPr>
          <a:xfrm>
            <a:off x="1676400" y="685800"/>
            <a:ext cx="5867400" cy="990600"/>
          </a:xfrm>
        </p:spPr>
        <p:txBody>
          <a:bodyPr anchor="ctr"/>
          <a:lstStyle/>
          <a:p>
            <a:pPr algn="ctr"/>
            <a:r>
              <a:rPr lang="ja-JP" altLang="en-US">
                <a:solidFill>
                  <a:srgbClr val="0000FF"/>
                </a:solidFill>
              </a:rPr>
              <a:t>軽いタバコのしくみ</a:t>
            </a:r>
          </a:p>
        </p:txBody>
      </p:sp>
      <p:pic>
        <p:nvPicPr>
          <p:cNvPr id="73730" name="コンテンツ プレースホルダ 4" descr="軽いタバコのしくみ.tiff">
            <a:extLst>
              <a:ext uri="{FF2B5EF4-FFF2-40B4-BE49-F238E27FC236}">
                <a16:creationId xmlns:a16="http://schemas.microsoft.com/office/drawing/2014/main" id="{9A91D7CC-949C-5231-106F-2E78417773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4562" r="-44562"/>
          <a:stretch>
            <a:fillRect/>
          </a:stretch>
        </p:blipFill>
        <p:spPr>
          <a:xfrm>
            <a:off x="1042988" y="2349500"/>
            <a:ext cx="6462712" cy="3446463"/>
          </a:xfrm>
        </p:spPr>
      </p:pic>
      <p:sp>
        <p:nvSpPr>
          <p:cNvPr id="73731" name="正方形/長方形 4">
            <a:extLst>
              <a:ext uri="{FF2B5EF4-FFF2-40B4-BE49-F238E27FC236}">
                <a16:creationId xmlns:a16="http://schemas.microsoft.com/office/drawing/2014/main" id="{BEC37DD5-09A2-74A8-44A6-67472793F4E1}"/>
              </a:ext>
            </a:extLst>
          </p:cNvPr>
          <p:cNvSpPr>
            <a:spLocks noChangeArrowheads="1"/>
          </p:cNvSpPr>
          <p:nvPr/>
        </p:nvSpPr>
        <p:spPr bwMode="auto">
          <a:xfrm>
            <a:off x="6629400" y="6303963"/>
            <a:ext cx="2514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1000">
                <a:latin typeface="ＭＳ Ｐゴシック" panose="020B0600070205080204" pitchFamily="34" charset="-128"/>
              </a:rPr>
              <a:t>敷地内完全禁煙が必要な理由 </a:t>
            </a:r>
            <a:endParaRPr lang="en-US" altLang="ja-JP" sz="1000">
              <a:latin typeface="ＭＳ Ｐゴシック" panose="020B0600070205080204" pitchFamily="34" charset="-128"/>
            </a:endParaRPr>
          </a:p>
          <a:p>
            <a:pPr eaLnBrk="1" hangingPunct="1"/>
            <a:r>
              <a:rPr lang="en-US" altLang="ja-JP" sz="1000">
                <a:latin typeface="ＭＳ Ｐゴシック" panose="020B0600070205080204" pitchFamily="34" charset="-128"/>
              </a:rPr>
              <a:t>NPO</a:t>
            </a:r>
            <a:r>
              <a:rPr lang="ja-JP" altLang="en-US" sz="1000">
                <a:latin typeface="ＭＳ Ｐゴシック" panose="020B0600070205080204" pitchFamily="34" charset="-128"/>
              </a:rPr>
              <a:t>法人 日本禁煙学会（理事長 作田学） </a:t>
            </a:r>
            <a:endParaRPr lang="en-US" altLang="ja-JP" sz="1000">
              <a:latin typeface="ＭＳ Ｐゴシック" panose="020B0600070205080204" pitchFamily="34" charset="-128"/>
            </a:endParaRPr>
          </a:p>
          <a:p>
            <a:pPr eaLnBrk="1" hangingPunct="1"/>
            <a:r>
              <a:rPr lang="en-US" altLang="ja-JP" sz="1000">
                <a:latin typeface="ＭＳ Ｐゴシック" panose="020B0600070205080204" pitchFamily="34" charset="-128"/>
              </a:rPr>
              <a:t>2010</a:t>
            </a:r>
            <a:r>
              <a:rPr lang="ja-JP" altLang="en-US" sz="1000">
                <a:latin typeface="ＭＳ Ｐゴシック" panose="020B0600070205080204" pitchFamily="34" charset="-128"/>
              </a:rPr>
              <a:t>年</a:t>
            </a:r>
            <a:r>
              <a:rPr lang="en-US" altLang="ja-JP" sz="1000">
                <a:latin typeface="ＭＳ Ｐゴシック" panose="020B0600070205080204" pitchFamily="34" charset="-128"/>
              </a:rPr>
              <a:t>12</a:t>
            </a:r>
            <a:r>
              <a:rPr lang="ja-JP" altLang="en-US" sz="1000">
                <a:latin typeface="ＭＳ Ｐゴシック" panose="020B0600070205080204" pitchFamily="34" charset="-128"/>
              </a:rPr>
              <a:t>月</a:t>
            </a:r>
            <a:r>
              <a:rPr lang="en-US" altLang="ja-JP" sz="1000">
                <a:latin typeface="ＭＳ Ｐゴシック" panose="020B0600070205080204" pitchFamily="34" charset="-128"/>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図 1" descr="名称未設定.tiff">
            <a:extLst>
              <a:ext uri="{FF2B5EF4-FFF2-40B4-BE49-F238E27FC236}">
                <a16:creationId xmlns:a16="http://schemas.microsoft.com/office/drawing/2014/main" id="{F4CB3CE4-1610-6477-C2AB-D7744E4A3B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2150"/>
            <a:ext cx="8443912"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図 2" descr="1.tiff">
            <a:extLst>
              <a:ext uri="{FF2B5EF4-FFF2-40B4-BE49-F238E27FC236}">
                <a16:creationId xmlns:a16="http://schemas.microsoft.com/office/drawing/2014/main" id="{22DB2ED0-B82E-FF7E-91F7-36429A932D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83013"/>
            <a:ext cx="37465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図 3" descr="2.tiff">
            <a:extLst>
              <a:ext uri="{FF2B5EF4-FFF2-40B4-BE49-F238E27FC236}">
                <a16:creationId xmlns:a16="http://schemas.microsoft.com/office/drawing/2014/main" id="{E18E56FE-F33A-E492-D52D-A110DFD81E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3954463"/>
            <a:ext cx="24161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星 5 4">
            <a:extLst>
              <a:ext uri="{FF2B5EF4-FFF2-40B4-BE49-F238E27FC236}">
                <a16:creationId xmlns:a16="http://schemas.microsoft.com/office/drawing/2014/main" id="{3BE3E388-7739-CAA9-753D-2702FE12C4FC}"/>
              </a:ext>
            </a:extLst>
          </p:cNvPr>
          <p:cNvSpPr/>
          <p:nvPr/>
        </p:nvSpPr>
        <p:spPr>
          <a:xfrm>
            <a:off x="0" y="6202363"/>
            <a:ext cx="647700" cy="62071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
        <p:nvSpPr>
          <p:cNvPr id="2" name="円形吹き出し 1">
            <a:extLst>
              <a:ext uri="{FF2B5EF4-FFF2-40B4-BE49-F238E27FC236}">
                <a16:creationId xmlns:a16="http://schemas.microsoft.com/office/drawing/2014/main" id="{F5326423-1BE8-CDF8-5B12-113BEC96C202}"/>
              </a:ext>
            </a:extLst>
          </p:cNvPr>
          <p:cNvSpPr/>
          <p:nvPr/>
        </p:nvSpPr>
        <p:spPr>
          <a:xfrm>
            <a:off x="4286250" y="3783013"/>
            <a:ext cx="1725613" cy="1158875"/>
          </a:xfrm>
          <a:prstGeom prst="wedgeEllipseCallout">
            <a:avLst>
              <a:gd name="adj1" fmla="val -94798"/>
              <a:gd name="adj2" fmla="val 569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defRPr/>
            </a:pPr>
            <a:r>
              <a:rPr lang="ja-JP" altLang="en-US" sz="2400">
                <a:solidFill>
                  <a:srgbClr val="FF0000"/>
                </a:solidFill>
                <a:latin typeface="Toppan Bunkyu Midashi Gothic Ex" panose="020B0900000000000000" pitchFamily="34" charset="-128"/>
                <a:ea typeface="Toppan Bunkyu Midashi Gothic Ex" panose="020B0900000000000000" pitchFamily="34" charset="-128"/>
              </a:rPr>
              <a:t>穴の数で調節</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19741ACA-768C-7E74-EEBD-34FF44FC728D}"/>
              </a:ext>
            </a:extLst>
          </p:cNvPr>
          <p:cNvSpPr>
            <a:spLocks noGrp="1" noChangeArrowheads="1"/>
          </p:cNvSpPr>
          <p:nvPr/>
        </p:nvSpPr>
        <p:spPr bwMode="auto">
          <a:xfrm>
            <a:off x="1116013" y="496888"/>
            <a:ext cx="691197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0" lang="ja-JP" altLang="en-US" sz="5400" b="1">
                <a:solidFill>
                  <a:schemeClr val="tx2"/>
                </a:solidFill>
              </a:rPr>
              <a:t>タバコの３悪</a:t>
            </a:r>
            <a:br>
              <a:rPr kumimoji="0" lang="ja-JP" altLang="en-US" sz="5400" b="1">
                <a:solidFill>
                  <a:schemeClr val="tx2"/>
                </a:solidFill>
              </a:rPr>
            </a:br>
            <a:r>
              <a:rPr kumimoji="0" lang="ja-JP" altLang="en-US" sz="5400" b="1">
                <a:solidFill>
                  <a:schemeClr val="tx2"/>
                </a:solidFill>
              </a:rPr>
              <a:t>もう一度思い出して</a:t>
            </a:r>
            <a:r>
              <a:rPr kumimoji="0" lang="ja-JP" altLang="en-US" sz="5400" b="1" i="1">
                <a:solidFill>
                  <a:schemeClr val="tx2"/>
                </a:solidFill>
              </a:rPr>
              <a:t>！</a:t>
            </a:r>
            <a:endParaRPr kumimoji="0" lang="ja-JP" altLang="en-US" sz="5400">
              <a:solidFill>
                <a:schemeClr val="tx2"/>
              </a:solidFill>
            </a:endParaRPr>
          </a:p>
        </p:txBody>
      </p:sp>
      <p:sp>
        <p:nvSpPr>
          <p:cNvPr id="76802" name="Rectangle 4">
            <a:extLst>
              <a:ext uri="{FF2B5EF4-FFF2-40B4-BE49-F238E27FC236}">
                <a16:creationId xmlns:a16="http://schemas.microsoft.com/office/drawing/2014/main" id="{A10A5796-26BC-221E-8EA3-31C0FD67ECEC}"/>
              </a:ext>
            </a:extLst>
          </p:cNvPr>
          <p:cNvSpPr>
            <a:spLocks noGrp="1" noChangeArrowheads="1"/>
          </p:cNvSpPr>
          <p:nvPr/>
        </p:nvSpPr>
        <p:spPr bwMode="auto">
          <a:xfrm>
            <a:off x="19050" y="3048000"/>
            <a:ext cx="28860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0" lang="ja-JP" altLang="en-US" sz="4800">
                <a:solidFill>
                  <a:srgbClr val="076112"/>
                </a:solidFill>
              </a:rPr>
              <a:t>ニコチン</a:t>
            </a:r>
            <a:endParaRPr kumimoji="0" lang="ja-JP" altLang="en-US" sz="4800">
              <a:solidFill>
                <a:schemeClr val="tx2"/>
              </a:solidFill>
            </a:endParaRPr>
          </a:p>
        </p:txBody>
      </p:sp>
      <p:sp>
        <p:nvSpPr>
          <p:cNvPr id="76803" name="Rectangle 5">
            <a:extLst>
              <a:ext uri="{FF2B5EF4-FFF2-40B4-BE49-F238E27FC236}">
                <a16:creationId xmlns:a16="http://schemas.microsoft.com/office/drawing/2014/main" id="{2B5E6517-F985-8D83-8180-55C4BA3C0F56}"/>
              </a:ext>
            </a:extLst>
          </p:cNvPr>
          <p:cNvSpPr>
            <a:spLocks noChangeArrowheads="1"/>
          </p:cNvSpPr>
          <p:nvPr/>
        </p:nvSpPr>
        <p:spPr bwMode="auto">
          <a:xfrm>
            <a:off x="468313" y="4192588"/>
            <a:ext cx="22447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9551" tIns="49777" rIns="99551" bIns="49777">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0" lang="ja-JP" altLang="en-US" sz="4800" b="1">
                <a:solidFill>
                  <a:srgbClr val="FF0C14"/>
                </a:solidFill>
                <a:ea typeface="Osaka" panose="020B0600000000000000" pitchFamily="34" charset="-128"/>
              </a:rPr>
              <a:t>タール</a:t>
            </a:r>
            <a:endParaRPr kumimoji="0" lang="ja-JP" altLang="en-US" sz="6500" b="1">
              <a:solidFill>
                <a:schemeClr val="tx2"/>
              </a:solidFill>
              <a:ea typeface="Osaka" panose="020B0600000000000000" pitchFamily="34" charset="-128"/>
            </a:endParaRPr>
          </a:p>
        </p:txBody>
      </p:sp>
      <p:sp>
        <p:nvSpPr>
          <p:cNvPr id="7" name="AutoShape 6">
            <a:extLst>
              <a:ext uri="{FF2B5EF4-FFF2-40B4-BE49-F238E27FC236}">
                <a16:creationId xmlns:a16="http://schemas.microsoft.com/office/drawing/2014/main" id="{5BA5151B-2C50-F04F-E9F2-FD9A88BA58C2}"/>
              </a:ext>
            </a:extLst>
          </p:cNvPr>
          <p:cNvSpPr>
            <a:spLocks noChangeArrowheads="1"/>
          </p:cNvSpPr>
          <p:nvPr/>
        </p:nvSpPr>
        <p:spPr bwMode="auto">
          <a:xfrm>
            <a:off x="3132138" y="2747963"/>
            <a:ext cx="5749925" cy="1287462"/>
          </a:xfrm>
          <a:prstGeom prst="cloudCallout">
            <a:avLst>
              <a:gd name="adj1" fmla="val -32403"/>
              <a:gd name="adj2" fmla="val 1315"/>
            </a:avLst>
          </a:prstGeom>
          <a:solidFill>
            <a:srgbClr val="008000"/>
          </a:solidFill>
          <a:ln w="12700" cap="sq">
            <a:noFill/>
            <a:round/>
            <a:headEnd type="none" w="sm" len="sm"/>
            <a:tailEnd type="none" w="sm" len="sm"/>
          </a:ln>
          <a:effectLst/>
        </p:spPr>
        <p:txBody>
          <a:bodyPr lIns="99551" tIns="49777" rIns="99551" bIns="49777" anchor="ctr"/>
          <a:lstStyle/>
          <a:p>
            <a:pPr algn="ctr" eaLnBrk="1" hangingPunct="1">
              <a:defRPr/>
            </a:pPr>
            <a:r>
              <a:rPr kumimoji="0" lang="ja-JP" altLang="en-US" sz="3200" b="1" dirty="0">
                <a:solidFill>
                  <a:schemeClr val="accent4">
                    <a:lumMod val="20000"/>
                    <a:lumOff val="80000"/>
                  </a:schemeClr>
                </a:solidFill>
                <a:latin typeface="ＤＦＰ太丸ゴシック体"/>
                <a:ea typeface="ＤＦＰ太丸ゴシック体"/>
                <a:cs typeface="ＤＦＰ太丸ゴシック体"/>
              </a:rPr>
              <a:t>血管が縮む</a:t>
            </a:r>
          </a:p>
          <a:p>
            <a:pPr algn="ctr" eaLnBrk="1" hangingPunct="1">
              <a:defRPr/>
            </a:pPr>
            <a:r>
              <a:rPr kumimoji="0" lang="ja-JP" altLang="en-US" sz="3200" b="1" dirty="0">
                <a:solidFill>
                  <a:schemeClr val="accent4">
                    <a:lumMod val="20000"/>
                    <a:lumOff val="80000"/>
                  </a:schemeClr>
                </a:solidFill>
                <a:latin typeface="ＤＦＰ太丸ゴシック体"/>
                <a:ea typeface="ＤＦＰ太丸ゴシック体"/>
                <a:cs typeface="ＤＦＰ太丸ゴシック体"/>
              </a:rPr>
              <a:t>やめられなくなる</a:t>
            </a:r>
          </a:p>
        </p:txBody>
      </p:sp>
      <p:sp>
        <p:nvSpPr>
          <p:cNvPr id="76805" name="AutoShape 7">
            <a:extLst>
              <a:ext uri="{FF2B5EF4-FFF2-40B4-BE49-F238E27FC236}">
                <a16:creationId xmlns:a16="http://schemas.microsoft.com/office/drawing/2014/main" id="{7CBB7A18-88FA-9634-A155-1C48FE3A3703}"/>
              </a:ext>
            </a:extLst>
          </p:cNvPr>
          <p:cNvSpPr>
            <a:spLocks noChangeArrowheads="1"/>
          </p:cNvSpPr>
          <p:nvPr/>
        </p:nvSpPr>
        <p:spPr bwMode="auto">
          <a:xfrm>
            <a:off x="3276600" y="4171950"/>
            <a:ext cx="5111750" cy="879475"/>
          </a:xfrm>
          <a:prstGeom prst="cloudCallout">
            <a:avLst>
              <a:gd name="adj1" fmla="val -30125"/>
              <a:gd name="adj2" fmla="val 37662"/>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99551" tIns="49777" rIns="99551" bIns="49777"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0" lang="ja-JP" altLang="en-US" sz="3200" b="1">
                <a:solidFill>
                  <a:srgbClr val="FFCAEF"/>
                </a:solidFill>
                <a:latin typeface="ＤＦＰ太丸ゴシック体" pitchFamily="2" charset="-128"/>
                <a:ea typeface="ＤＦＰ太丸ゴシック体" pitchFamily="2" charset="-128"/>
              </a:rPr>
              <a:t>強い発ガン性</a:t>
            </a:r>
          </a:p>
        </p:txBody>
      </p:sp>
      <p:sp>
        <p:nvSpPr>
          <p:cNvPr id="76806" name="Rectangle 8">
            <a:extLst>
              <a:ext uri="{FF2B5EF4-FFF2-40B4-BE49-F238E27FC236}">
                <a16:creationId xmlns:a16="http://schemas.microsoft.com/office/drawing/2014/main" id="{9489B90D-9B4E-3B52-D002-5E77B74845FA}"/>
              </a:ext>
            </a:extLst>
          </p:cNvPr>
          <p:cNvSpPr>
            <a:spLocks noChangeArrowheads="1"/>
          </p:cNvSpPr>
          <p:nvPr/>
        </p:nvSpPr>
        <p:spPr bwMode="auto">
          <a:xfrm>
            <a:off x="323850" y="5595938"/>
            <a:ext cx="33766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9551" tIns="49777" rIns="99551" bIns="49777">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kumimoji="0" lang="ja-JP" altLang="en-US" sz="4400" b="1">
                <a:solidFill>
                  <a:srgbClr val="450821"/>
                </a:solidFill>
                <a:ea typeface="Osaka" panose="020B0600000000000000" pitchFamily="34" charset="-128"/>
              </a:rPr>
              <a:t>一酸化炭素</a:t>
            </a:r>
            <a:endParaRPr kumimoji="0" lang="ja-JP" altLang="en-US" sz="4400" b="1">
              <a:solidFill>
                <a:schemeClr val="tx2"/>
              </a:solidFill>
              <a:ea typeface="Osaka" panose="020B0600000000000000" pitchFamily="34" charset="-128"/>
            </a:endParaRPr>
          </a:p>
        </p:txBody>
      </p:sp>
      <p:sp>
        <p:nvSpPr>
          <p:cNvPr id="76807" name="AutoShape 9">
            <a:extLst>
              <a:ext uri="{FF2B5EF4-FFF2-40B4-BE49-F238E27FC236}">
                <a16:creationId xmlns:a16="http://schemas.microsoft.com/office/drawing/2014/main" id="{4B5ADA10-AC92-2562-E1BD-D867FBA1CA9A}"/>
              </a:ext>
            </a:extLst>
          </p:cNvPr>
          <p:cNvSpPr>
            <a:spLocks noChangeArrowheads="1"/>
          </p:cNvSpPr>
          <p:nvPr/>
        </p:nvSpPr>
        <p:spPr bwMode="auto">
          <a:xfrm>
            <a:off x="3989388" y="5373688"/>
            <a:ext cx="4254500" cy="1284287"/>
          </a:xfrm>
          <a:prstGeom prst="cloudCallout">
            <a:avLst>
              <a:gd name="adj1" fmla="val -36787"/>
              <a:gd name="adj2" fmla="val 33079"/>
            </a:avLst>
          </a:prstGeom>
          <a:solidFill>
            <a:srgbClr val="CC2B2A"/>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lIns="99551" tIns="49777" rIns="99551" bIns="49777"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0" lang="ja-JP" altLang="en-US" sz="3200" b="1">
                <a:solidFill>
                  <a:srgbClr val="FFDEBC"/>
                </a:solidFill>
                <a:latin typeface="ＤＦＰ太丸ゴシック体" pitchFamily="2" charset="-128"/>
                <a:ea typeface="ＤＦＰ太丸ゴシック体" pitchFamily="2" charset="-128"/>
              </a:rPr>
              <a:t>酸素不足</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36C388E-B1BE-634D-A9C9-3D3A2489DF8D}"/>
              </a:ext>
            </a:extLst>
          </p:cNvPr>
          <p:cNvSpPr>
            <a:spLocks noGrp="1" noRot="1" noChangeArrowheads="1"/>
          </p:cNvSpPr>
          <p:nvPr/>
        </p:nvSpPr>
        <p:spPr bwMode="auto">
          <a:xfrm>
            <a:off x="0" y="304800"/>
            <a:ext cx="9144000" cy="914400"/>
          </a:xfrm>
          <a:prstGeom prst="rect">
            <a:avLst/>
          </a:prstGeom>
          <a:noFill/>
          <a:ln w="9525">
            <a:noFill/>
            <a:miter lim="800000"/>
            <a:headEnd/>
            <a:tailEnd/>
          </a:ln>
          <a:effectLst/>
        </p:spPr>
        <p:txBody>
          <a:bodyPr anchor="ctr"/>
          <a:lstStyle>
            <a:lvl1pPr>
              <a:defRPr kumimoji="1" sz="2400">
                <a:solidFill>
                  <a:schemeClr val="tx1"/>
                </a:solidFill>
                <a:latin typeface="Arial" panose="020B0604020202020204" pitchFamily="34" charset="0"/>
                <a:ea typeface="ＭＳ Ｐゴシック" panose="020B0600070205080204" pitchFamily="34" charset="-128"/>
              </a:defRPr>
            </a:lvl1pPr>
            <a:lvl2pPr marL="742950" indent="-285750">
              <a:defRPr kumimoji="1" sz="2400">
                <a:solidFill>
                  <a:schemeClr val="tx1"/>
                </a:solidFill>
                <a:latin typeface="Arial" panose="020B0604020202020204" pitchFamily="34" charset="0"/>
                <a:ea typeface="ＭＳ Ｐゴシック" panose="020B0600070205080204" pitchFamily="34" charset="-128"/>
              </a:defRPr>
            </a:lvl2pPr>
            <a:lvl3pPr marL="1143000" indent="-228600">
              <a:defRPr kumimoji="1" sz="2400">
                <a:solidFill>
                  <a:schemeClr val="tx1"/>
                </a:solidFill>
                <a:latin typeface="Arial" panose="020B0604020202020204" pitchFamily="34" charset="0"/>
                <a:ea typeface="ＭＳ Ｐゴシック" panose="020B0600070205080204" pitchFamily="34" charset="-128"/>
              </a:defRPr>
            </a:lvl3pPr>
            <a:lvl4pPr marL="1600200" indent="-228600">
              <a:defRPr kumimoji="1" sz="2400">
                <a:solidFill>
                  <a:schemeClr val="tx1"/>
                </a:solidFill>
                <a:latin typeface="Arial" panose="020B0604020202020204" pitchFamily="34" charset="0"/>
                <a:ea typeface="ＭＳ Ｐゴシック" panose="020B0600070205080204" pitchFamily="34" charset="-128"/>
              </a:defRPr>
            </a:lvl4pPr>
            <a:lvl5pPr marL="2057400" indent="-228600">
              <a:defRPr kumimoji="1"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kumimoji="0" lang="ja-JP" altLang="en-US" sz="2000" b="1">
                <a:solidFill>
                  <a:schemeClr val="tx2"/>
                </a:solidFill>
                <a:effectLst>
                  <a:outerShdw blurRad="38100" dist="38100" dir="2700000" algn="tl">
                    <a:srgbClr val="C0C0C0"/>
                  </a:outerShdw>
                </a:effectLst>
                <a:latin typeface="Arial Black" panose="020B0604020202020204" pitchFamily="34" charset="0"/>
                <a:ea typeface="ＭＳ ゴシック" panose="020B0609070205080204" pitchFamily="49" charset="-128"/>
              </a:rPr>
              <a:t>３５すぎて差が出るタバコ肌　・　５年分女の命喰うタバコ（肌の老化）</a:t>
            </a:r>
            <a:br>
              <a:rPr kumimoji="0" lang="ja-JP" altLang="en-US" sz="2000" b="1">
                <a:solidFill>
                  <a:schemeClr val="tx2"/>
                </a:solidFill>
                <a:effectLst>
                  <a:outerShdw blurRad="38100" dist="38100" dir="2700000" algn="tl">
                    <a:srgbClr val="C0C0C0"/>
                  </a:outerShdw>
                </a:effectLst>
                <a:latin typeface="Arial Black" panose="020B0604020202020204" pitchFamily="34" charset="0"/>
                <a:ea typeface="ＭＳ ゴシック" panose="020B0609070205080204" pitchFamily="49" charset="-128"/>
              </a:rPr>
            </a:br>
            <a:r>
              <a:rPr kumimoji="0" lang="ja-JP" altLang="en-US" sz="2000" b="1">
                <a:solidFill>
                  <a:schemeClr val="tx2"/>
                </a:solidFill>
                <a:effectLst>
                  <a:outerShdw blurRad="38100" dist="38100" dir="2700000" algn="tl">
                    <a:srgbClr val="C0C0C0"/>
                  </a:outerShdw>
                </a:effectLst>
                <a:latin typeface="Arial Black" panose="020B0604020202020204" pitchFamily="34" charset="0"/>
                <a:ea typeface="ＭＳ ゴシック" panose="020B0609070205080204" pitchFamily="49" charset="-128"/>
              </a:rPr>
              <a:t>金出してシミ，シワ，白髪，さらにガン　・　紫煙で濁るその瞳（白内障に）</a:t>
            </a:r>
          </a:p>
        </p:txBody>
      </p:sp>
      <p:sp>
        <p:nvSpPr>
          <p:cNvPr id="5" name="Rectangle 3">
            <a:extLst>
              <a:ext uri="{FF2B5EF4-FFF2-40B4-BE49-F238E27FC236}">
                <a16:creationId xmlns:a16="http://schemas.microsoft.com/office/drawing/2014/main" id="{6F3DE290-2345-D669-88C1-0436D751B474}"/>
              </a:ext>
            </a:extLst>
          </p:cNvPr>
          <p:cNvSpPr>
            <a:spLocks noGrp="1" noRot="1" noChangeArrowheads="1"/>
          </p:cNvSpPr>
          <p:nvPr/>
        </p:nvSpPr>
        <p:spPr bwMode="auto">
          <a:xfrm>
            <a:off x="838200" y="1905000"/>
            <a:ext cx="8007350" cy="4191000"/>
          </a:xfrm>
          <a:prstGeom prst="rect">
            <a:avLst/>
          </a:prstGeom>
          <a:noFill/>
          <a:ln w="9525">
            <a:noFill/>
            <a:miter lim="800000"/>
            <a:headEnd/>
            <a:tailEnd/>
          </a:ln>
          <a:effectLst/>
        </p:spPr>
        <p:txBody>
          <a:bodyPr/>
          <a:lstStyle/>
          <a:p>
            <a:pPr eaLnBrk="1" hangingPunct="1">
              <a:defRPr/>
            </a:pPr>
            <a:endParaRPr kumimoji="0" lang="ja-JP" altLang="en-US" sz="3200">
              <a:effectLst>
                <a:outerShdw blurRad="38100" dist="38100" dir="2700000" algn="tl">
                  <a:srgbClr val="C0C0C0"/>
                </a:outerShdw>
              </a:effectLst>
              <a:latin typeface="Arial" charset="0"/>
              <a:ea typeface="ＭＳ Ｐゴシック" pitchFamily="50" charset="-128"/>
            </a:endParaRPr>
          </a:p>
        </p:txBody>
      </p:sp>
      <p:sp>
        <p:nvSpPr>
          <p:cNvPr id="78851" name="Text Box 5">
            <a:extLst>
              <a:ext uri="{FF2B5EF4-FFF2-40B4-BE49-F238E27FC236}">
                <a16:creationId xmlns:a16="http://schemas.microsoft.com/office/drawing/2014/main" id="{85E97B78-6238-D5F1-72ED-8D48BF598BDE}"/>
              </a:ext>
            </a:extLst>
          </p:cNvPr>
          <p:cNvSpPr txBox="1">
            <a:spLocks noChangeArrowheads="1"/>
          </p:cNvSpPr>
          <p:nvPr/>
        </p:nvSpPr>
        <p:spPr bwMode="auto">
          <a:xfrm>
            <a:off x="2051050" y="6491288"/>
            <a:ext cx="49482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kumimoji="0" lang="ja-JP" altLang="en-US"/>
              <a:t>双子の姉妹・タバコを吸うか，吸わないかでこの差</a:t>
            </a:r>
          </a:p>
        </p:txBody>
      </p:sp>
      <p:pic>
        <p:nvPicPr>
          <p:cNvPr id="78852" name="図 5">
            <a:extLst>
              <a:ext uri="{FF2B5EF4-FFF2-40B4-BE49-F238E27FC236}">
                <a16:creationId xmlns:a16="http://schemas.microsoft.com/office/drawing/2014/main" id="{37D9B30C-C68A-5B20-948A-BE417169E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379538"/>
            <a:ext cx="6985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B63FB85D-09D5-324E-4AA8-E076FF09108C}"/>
              </a:ext>
            </a:extLst>
          </p:cNvPr>
          <p:cNvSpPr>
            <a:spLocks noGrp="1"/>
          </p:cNvSpPr>
          <p:nvPr>
            <p:ph type="title"/>
          </p:nvPr>
        </p:nvSpPr>
        <p:spPr>
          <a:xfrm>
            <a:off x="1676400" y="152400"/>
            <a:ext cx="6567488" cy="762000"/>
          </a:xfrm>
          <a:solidFill>
            <a:srgbClr val="FFCC00"/>
          </a:solidFill>
        </p:spPr>
        <p:txBody>
          <a:bodyPr/>
          <a:lstStyle/>
          <a:p>
            <a:pPr eaLnBrk="1" hangingPunct="1"/>
            <a:r>
              <a:rPr lang="ja-JP" altLang="en-US" sz="4100" b="1">
                <a:solidFill>
                  <a:srgbClr val="CC3300"/>
                </a:solidFill>
                <a:ea typeface="ＤＦPOP体" pitchFamily="81" charset="-128"/>
              </a:rPr>
              <a:t>どっちが、いいかなぁ？</a:t>
            </a:r>
          </a:p>
        </p:txBody>
      </p:sp>
      <p:pic>
        <p:nvPicPr>
          <p:cNvPr id="80898" name="Picture 4" descr="歯">
            <a:extLst>
              <a:ext uri="{FF2B5EF4-FFF2-40B4-BE49-F238E27FC236}">
                <a16:creationId xmlns:a16="http://schemas.microsoft.com/office/drawing/2014/main" id="{6BEC49B8-9D82-A493-FCBA-E780CCDD0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16"/>
          <a:stretch>
            <a:fillRect/>
          </a:stretch>
        </p:blipFill>
        <p:spPr bwMode="auto">
          <a:xfrm>
            <a:off x="4648200" y="2076450"/>
            <a:ext cx="4191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6">
            <a:extLst>
              <a:ext uri="{FF2B5EF4-FFF2-40B4-BE49-F238E27FC236}">
                <a16:creationId xmlns:a16="http://schemas.microsoft.com/office/drawing/2014/main" id="{EF821F22-3B2B-034A-796B-C25380FC46DC}"/>
              </a:ext>
            </a:extLst>
          </p:cNvPr>
          <p:cNvSpPr txBox="1">
            <a:spLocks noChangeArrowheads="1"/>
          </p:cNvSpPr>
          <p:nvPr/>
        </p:nvSpPr>
        <p:spPr bwMode="auto">
          <a:xfrm>
            <a:off x="2514600" y="5410200"/>
            <a:ext cx="623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a:solidFill>
                  <a:schemeClr val="bg1"/>
                </a:solidFill>
                <a:latin typeface="Times New Roman" panose="02020603050405020304" pitchFamily="18" charset="0"/>
              </a:rPr>
              <a:t>画像出典：平間敬文「子供たちにタバコの真実を」かもがわ出版</a:t>
            </a:r>
          </a:p>
        </p:txBody>
      </p:sp>
      <p:grpSp>
        <p:nvGrpSpPr>
          <p:cNvPr id="2" name="図形グループ 1">
            <a:extLst>
              <a:ext uri="{FF2B5EF4-FFF2-40B4-BE49-F238E27FC236}">
                <a16:creationId xmlns:a16="http://schemas.microsoft.com/office/drawing/2014/main" id="{DA3A54EE-9925-FD22-E757-6D20130E9755}"/>
              </a:ext>
            </a:extLst>
          </p:cNvPr>
          <p:cNvGrpSpPr>
            <a:grpSpLocks/>
          </p:cNvGrpSpPr>
          <p:nvPr/>
        </p:nvGrpSpPr>
        <p:grpSpPr bwMode="auto">
          <a:xfrm>
            <a:off x="304800" y="1314450"/>
            <a:ext cx="8194675" cy="528638"/>
            <a:chOff x="304800" y="1314450"/>
            <a:chExt cx="8194675" cy="528638"/>
          </a:xfrm>
        </p:grpSpPr>
        <p:sp>
          <p:nvSpPr>
            <p:cNvPr id="80906" name="Text Box 3">
              <a:extLst>
                <a:ext uri="{FF2B5EF4-FFF2-40B4-BE49-F238E27FC236}">
                  <a16:creationId xmlns:a16="http://schemas.microsoft.com/office/drawing/2014/main" id="{A04D26DB-A023-B8EE-3EDA-55BDA22E6ABC}"/>
                </a:ext>
              </a:extLst>
            </p:cNvPr>
            <p:cNvSpPr txBox="1">
              <a:spLocks noChangeArrowheads="1"/>
            </p:cNvSpPr>
            <p:nvPr/>
          </p:nvSpPr>
          <p:spPr bwMode="auto">
            <a:xfrm>
              <a:off x="5105400" y="1314450"/>
              <a:ext cx="3394075" cy="528638"/>
            </a:xfrm>
            <a:prstGeom prst="rect">
              <a:avLst/>
            </a:prstGeom>
            <a:solidFill>
              <a:srgbClr val="996633"/>
            </a:solidFill>
            <a:ln w="9525">
              <a:solidFill>
                <a:schemeClr val="tx1"/>
              </a:solidFill>
              <a:miter lim="800000"/>
              <a:headEnd/>
              <a:tailEnd/>
            </a:ln>
          </p:spPr>
          <p:txBody>
            <a:bodyPr wrap="none" lIns="91408" tIns="45704" rIns="91408" bIns="45704">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800" b="1">
                  <a:solidFill>
                    <a:srgbClr val="FFFF99"/>
                  </a:solidFill>
                  <a:latin typeface="Times New Roman" panose="02020603050405020304" pitchFamily="18" charset="0"/>
                  <a:ea typeface="CRＣ＆Ｇブーケ" pitchFamily="65" charset="-128"/>
                </a:rPr>
                <a:t>タバコをすう人の歯</a:t>
              </a:r>
            </a:p>
          </p:txBody>
        </p:sp>
        <p:sp>
          <p:nvSpPr>
            <p:cNvPr id="80907" name="Text Box 7">
              <a:extLst>
                <a:ext uri="{FF2B5EF4-FFF2-40B4-BE49-F238E27FC236}">
                  <a16:creationId xmlns:a16="http://schemas.microsoft.com/office/drawing/2014/main" id="{0BEF07F5-33CA-BDF2-751B-CAB3FA40F8CA}"/>
                </a:ext>
              </a:extLst>
            </p:cNvPr>
            <p:cNvSpPr txBox="1">
              <a:spLocks noChangeArrowheads="1"/>
            </p:cNvSpPr>
            <p:nvPr/>
          </p:nvSpPr>
          <p:spPr bwMode="auto">
            <a:xfrm>
              <a:off x="304800" y="1314450"/>
              <a:ext cx="4105275" cy="528638"/>
            </a:xfrm>
            <a:prstGeom prst="rect">
              <a:avLst/>
            </a:prstGeom>
            <a:solidFill>
              <a:srgbClr val="A2D7F4"/>
            </a:solidFill>
            <a:ln w="9525">
              <a:solidFill>
                <a:schemeClr val="tx1"/>
              </a:solidFill>
              <a:miter lim="800000"/>
              <a:headEnd/>
              <a:tailEnd/>
            </a:ln>
          </p:spPr>
          <p:txBody>
            <a:bodyPr wrap="none" lIns="91408" tIns="45704" rIns="91408" bIns="45704">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800" b="1">
                  <a:solidFill>
                    <a:srgbClr val="CC3300"/>
                  </a:solidFill>
                  <a:latin typeface="Times New Roman" panose="02020603050405020304" pitchFamily="18" charset="0"/>
                  <a:ea typeface="CRＣ＆Ｇブーケ" pitchFamily="65" charset="-128"/>
                </a:rPr>
                <a:t>タバコをすわない人の歯</a:t>
              </a:r>
            </a:p>
          </p:txBody>
        </p:sp>
      </p:grpSp>
      <p:pic>
        <p:nvPicPr>
          <p:cNvPr id="80901" name="Picture 8">
            <a:extLst>
              <a:ext uri="{FF2B5EF4-FFF2-40B4-BE49-F238E27FC236}">
                <a16:creationId xmlns:a16="http://schemas.microsoft.com/office/drawing/2014/main" id="{EBBAD429-3E7C-6585-225C-86AF508FF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087563"/>
            <a:ext cx="41767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図形グループ 2">
            <a:extLst>
              <a:ext uri="{FF2B5EF4-FFF2-40B4-BE49-F238E27FC236}">
                <a16:creationId xmlns:a16="http://schemas.microsoft.com/office/drawing/2014/main" id="{68B812E6-2ED7-E241-9BE5-6EFB9AFA0F52}"/>
              </a:ext>
            </a:extLst>
          </p:cNvPr>
          <p:cNvGrpSpPr>
            <a:grpSpLocks/>
          </p:cNvGrpSpPr>
          <p:nvPr/>
        </p:nvGrpSpPr>
        <p:grpSpPr bwMode="auto">
          <a:xfrm>
            <a:off x="0" y="5486400"/>
            <a:ext cx="9144000" cy="1143000"/>
            <a:chOff x="0" y="5486400"/>
            <a:chExt cx="9144000" cy="1143000"/>
          </a:xfrm>
        </p:grpSpPr>
        <p:sp>
          <p:nvSpPr>
            <p:cNvPr id="80904" name="Text Box 5">
              <a:extLst>
                <a:ext uri="{FF2B5EF4-FFF2-40B4-BE49-F238E27FC236}">
                  <a16:creationId xmlns:a16="http://schemas.microsoft.com/office/drawing/2014/main" id="{75310B88-F003-DC66-03BF-093F8C6EE449}"/>
                </a:ext>
              </a:extLst>
            </p:cNvPr>
            <p:cNvSpPr txBox="1">
              <a:spLocks noChangeArrowheads="1"/>
            </p:cNvSpPr>
            <p:nvPr/>
          </p:nvSpPr>
          <p:spPr bwMode="auto">
            <a:xfrm>
              <a:off x="0" y="5988050"/>
              <a:ext cx="9144000" cy="64135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3600" b="1">
                  <a:solidFill>
                    <a:srgbClr val="FFCC00"/>
                  </a:solidFill>
                  <a:latin typeface="Times New Roman" panose="02020603050405020304" pitchFamily="18" charset="0"/>
                  <a:ea typeface="ＤＦPOP体" pitchFamily="81" charset="-128"/>
                </a:rPr>
                <a:t>お口がくさくなったり，歯もぬけちゃう</a:t>
              </a:r>
            </a:p>
          </p:txBody>
        </p:sp>
        <p:sp>
          <p:nvSpPr>
            <p:cNvPr id="80905" name="Text Box 9">
              <a:extLst>
                <a:ext uri="{FF2B5EF4-FFF2-40B4-BE49-F238E27FC236}">
                  <a16:creationId xmlns:a16="http://schemas.microsoft.com/office/drawing/2014/main" id="{4CF65D55-36FC-5E17-9CBF-54A1EE6583E2}"/>
                </a:ext>
              </a:extLst>
            </p:cNvPr>
            <p:cNvSpPr txBox="1">
              <a:spLocks noChangeArrowheads="1"/>
            </p:cNvSpPr>
            <p:nvPr/>
          </p:nvSpPr>
          <p:spPr bwMode="auto">
            <a:xfrm>
              <a:off x="381000" y="54864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2400" b="1">
                  <a:solidFill>
                    <a:srgbClr val="FF0000"/>
                  </a:solidFill>
                </a:rPr>
                <a:t>ニコチンとタールのせいだよ！</a:t>
              </a:r>
            </a:p>
          </p:txBody>
        </p:sp>
      </p:grpSp>
      <p:sp>
        <p:nvSpPr>
          <p:cNvPr id="12" name="星 5 11">
            <a:extLst>
              <a:ext uri="{FF2B5EF4-FFF2-40B4-BE49-F238E27FC236}">
                <a16:creationId xmlns:a16="http://schemas.microsoft.com/office/drawing/2014/main" id="{5B781462-34E9-00C2-7A8B-DADEA65E3A1D}"/>
              </a:ext>
            </a:extLst>
          </p:cNvPr>
          <p:cNvSpPr/>
          <p:nvPr/>
        </p:nvSpPr>
        <p:spPr>
          <a:xfrm>
            <a:off x="107950" y="115888"/>
            <a:ext cx="647700" cy="62071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1">
            <a:extLst>
              <a:ext uri="{FF2B5EF4-FFF2-40B4-BE49-F238E27FC236}">
                <a16:creationId xmlns:a16="http://schemas.microsoft.com/office/drawing/2014/main" id="{2149809B-CCB2-78F9-7DC5-FDAB9ECA420E}"/>
              </a:ext>
            </a:extLst>
          </p:cNvPr>
          <p:cNvSpPr>
            <a:spLocks noGrp="1"/>
          </p:cNvSpPr>
          <p:nvPr>
            <p:ph type="title" idx="4294967295"/>
          </p:nvPr>
        </p:nvSpPr>
        <p:spPr>
          <a:xfrm>
            <a:off x="2916238" y="260350"/>
            <a:ext cx="3384550" cy="1143000"/>
          </a:xfrm>
        </p:spPr>
        <p:txBody>
          <a:bodyPr anchor="ctr"/>
          <a:lstStyle/>
          <a:p>
            <a:pPr algn="ctr" eaLnBrk="1" hangingPunct="1"/>
            <a:r>
              <a:rPr lang="ja-JP" altLang="en-US" b="1"/>
              <a:t>タバコ</a:t>
            </a:r>
          </a:p>
        </p:txBody>
      </p:sp>
      <p:pic>
        <p:nvPicPr>
          <p:cNvPr id="18434" name="コンテンツ プレースホルダ 3" descr="P41507.jpg">
            <a:extLst>
              <a:ext uri="{FF2B5EF4-FFF2-40B4-BE49-F238E27FC236}">
                <a16:creationId xmlns:a16="http://schemas.microsoft.com/office/drawing/2014/main" id="{394F1727-4BF1-8C50-ED3D-5AEB05E78DE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341438"/>
            <a:ext cx="5135563" cy="3851275"/>
          </a:xfrm>
        </p:spPr>
      </p:pic>
      <p:pic>
        <p:nvPicPr>
          <p:cNvPr id="18435" name="図 4" descr="P515077.jpg">
            <a:extLst>
              <a:ext uri="{FF2B5EF4-FFF2-40B4-BE49-F238E27FC236}">
                <a16:creationId xmlns:a16="http://schemas.microsoft.com/office/drawing/2014/main" id="{F6952CA4-6AFD-BE7E-F2DF-64C967B0AB6E}"/>
              </a:ext>
            </a:extLst>
          </p:cNvPr>
          <p:cNvPicPr>
            <a:picLocks noChangeAspect="1"/>
          </p:cNvPicPr>
          <p:nvPr/>
        </p:nvPicPr>
        <p:blipFill>
          <a:blip r:embed="rId3">
            <a:extLst>
              <a:ext uri="{28A0092B-C50C-407E-A947-70E740481C1C}">
                <a14:useLocalDpi xmlns:a14="http://schemas.microsoft.com/office/drawing/2010/main" val="0"/>
              </a:ext>
            </a:extLst>
          </a:blip>
          <a:srcRect l="7695" r="12305"/>
          <a:stretch>
            <a:fillRect/>
          </a:stretch>
        </p:blipFill>
        <p:spPr bwMode="auto">
          <a:xfrm>
            <a:off x="5029200" y="1314450"/>
            <a:ext cx="41148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CE8AD5EF-21D6-2069-57D7-00CF340D2FD3}"/>
              </a:ext>
            </a:extLst>
          </p:cNvPr>
          <p:cNvSpPr txBox="1">
            <a:spLocks noChangeArrowheads="1"/>
          </p:cNvSpPr>
          <p:nvPr/>
        </p:nvSpPr>
        <p:spPr bwMode="auto">
          <a:xfrm>
            <a:off x="1187450" y="5373688"/>
            <a:ext cx="71993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3200" b="1"/>
              <a:t>なす科の植物です．</a:t>
            </a:r>
          </a:p>
          <a:p>
            <a:pPr eaLnBrk="1" hangingPunct="1">
              <a:spcBef>
                <a:spcPct val="50000"/>
              </a:spcBef>
            </a:pPr>
            <a:r>
              <a:rPr lang="ja-JP" altLang="en-US" sz="3200" b="1"/>
              <a:t>5月にはこんなきれいな花を咲かせます．</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タイトル 1">
            <a:extLst>
              <a:ext uri="{FF2B5EF4-FFF2-40B4-BE49-F238E27FC236}">
                <a16:creationId xmlns:a16="http://schemas.microsoft.com/office/drawing/2014/main" id="{601DCF28-F932-05AC-BEE8-C21ECAC3DFFD}"/>
              </a:ext>
            </a:extLst>
          </p:cNvPr>
          <p:cNvSpPr>
            <a:spLocks noGrp="1"/>
          </p:cNvSpPr>
          <p:nvPr>
            <p:ph type="title"/>
          </p:nvPr>
        </p:nvSpPr>
        <p:spPr/>
        <p:txBody>
          <a:bodyPr/>
          <a:lstStyle/>
          <a:p>
            <a:endParaRPr lang="ja-JP" altLang="en-US"/>
          </a:p>
        </p:txBody>
      </p:sp>
      <p:sp>
        <p:nvSpPr>
          <p:cNvPr id="82946" name="コンテンツ プレースホルダー 2">
            <a:extLst>
              <a:ext uri="{FF2B5EF4-FFF2-40B4-BE49-F238E27FC236}">
                <a16:creationId xmlns:a16="http://schemas.microsoft.com/office/drawing/2014/main" id="{BE02E369-CF33-CBB9-CCEF-C741D76679B1}"/>
              </a:ext>
            </a:extLst>
          </p:cNvPr>
          <p:cNvSpPr>
            <a:spLocks noGrp="1"/>
          </p:cNvSpPr>
          <p:nvPr>
            <p:ph idx="1"/>
          </p:nvPr>
        </p:nvSpPr>
        <p:spPr/>
        <p:txBody>
          <a:bodyPr/>
          <a:lstStyle/>
          <a:p>
            <a:endParaRPr lang="ja-JP" altLang="en-US">
              <a:latin typeface="Calibri" panose="020F0502020204030204" pitchFamily="34" charset="0"/>
              <a:ea typeface="ＭＳ Ｐゴシック" panose="020B0600070205080204" pitchFamily="34" charset="-128"/>
            </a:endParaRPr>
          </a:p>
        </p:txBody>
      </p:sp>
      <p:pic>
        <p:nvPicPr>
          <p:cNvPr id="82947" name="Picture 2" descr="F:\My Pictures\2008.8.19～27ケニア大旅行の写真 美映子\一眼レフ\101NCD60\DSC_0174.JPG">
            <a:extLst>
              <a:ext uri="{FF2B5EF4-FFF2-40B4-BE49-F238E27FC236}">
                <a16:creationId xmlns:a16="http://schemas.microsoft.com/office/drawing/2014/main" id="{F86E2833-61E6-7AAA-195B-32B9DE990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84" t="13596" r="9959" b="9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コンテンツ プレースホルダ 2">
            <a:extLst>
              <a:ext uri="{FF2B5EF4-FFF2-40B4-BE49-F238E27FC236}">
                <a16:creationId xmlns:a16="http://schemas.microsoft.com/office/drawing/2014/main" id="{B0A234A4-4169-9877-8417-FCD1CA104D64}"/>
              </a:ext>
            </a:extLst>
          </p:cNvPr>
          <p:cNvSpPr>
            <a:spLocks noGrp="1"/>
          </p:cNvSpPr>
          <p:nvPr>
            <p:ph idx="1"/>
          </p:nvPr>
        </p:nvSpPr>
        <p:spPr>
          <a:xfrm>
            <a:off x="2124075" y="1557338"/>
            <a:ext cx="5534025" cy="4411662"/>
          </a:xfrm>
        </p:spPr>
        <p:txBody>
          <a:bodyPr/>
          <a:lstStyle/>
          <a:p>
            <a:r>
              <a:rPr lang="ja-JP" altLang="en-US" sz="4800">
                <a:solidFill>
                  <a:srgbClr val="BFBFBF"/>
                </a:solidFill>
                <a:latin typeface="ＭＳ Ｐゴシック" panose="020B0600070205080204" pitchFamily="34" charset="-128"/>
                <a:ea typeface="ＭＳ Ｐゴシック" panose="020B0600070205080204" pitchFamily="34" charset="-128"/>
              </a:rPr>
              <a:t>たばことは？</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たばこの有害性</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受動喫煙の影響</a:t>
            </a:r>
            <a:endParaRPr lang="en-US" altLang="ja-JP" sz="4800">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加熱式タバコ</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地域の受動喫煙</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descr="kenkou10">
            <a:extLst>
              <a:ext uri="{FF2B5EF4-FFF2-40B4-BE49-F238E27FC236}">
                <a16:creationId xmlns:a16="http://schemas.microsoft.com/office/drawing/2014/main" id="{A6B33AF0-F31B-DAF8-E8F2-5B6443C3F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2420938"/>
            <a:ext cx="352742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2">
            <a:extLst>
              <a:ext uri="{FF2B5EF4-FFF2-40B4-BE49-F238E27FC236}">
                <a16:creationId xmlns:a16="http://schemas.microsoft.com/office/drawing/2014/main" id="{C796CA6D-54C3-73C9-D9A4-37787EFC990D}"/>
              </a:ext>
            </a:extLst>
          </p:cNvPr>
          <p:cNvSpPr>
            <a:spLocks noGrp="1"/>
          </p:cNvSpPr>
          <p:nvPr>
            <p:ph type="title"/>
          </p:nvPr>
        </p:nvSpPr>
        <p:spPr>
          <a:xfrm>
            <a:off x="684213" y="692150"/>
            <a:ext cx="8247062" cy="5976938"/>
          </a:xfrm>
        </p:spPr>
        <p:txBody>
          <a:bodyPr anchor="ctr"/>
          <a:lstStyle/>
          <a:p>
            <a:pPr eaLnBrk="1" hangingPunct="1"/>
            <a:r>
              <a:rPr lang="ja-JP" altLang="en-US" sz="3200" b="1">
                <a:latin typeface="ＭＳ Ｐゴシック" panose="020B0600070205080204" pitchFamily="34" charset="-128"/>
                <a:ea typeface="HG創英角ﾎﾟｯﾌﾟ体" pitchFamily="49" charset="-128"/>
              </a:rPr>
              <a:t>タバコの煙には</a:t>
            </a:r>
            <a:br>
              <a:rPr lang="ja-JP" altLang="en-US" sz="3200" b="1">
                <a:latin typeface="ＭＳ Ｐゴシック" panose="020B0600070205080204" pitchFamily="34" charset="-128"/>
                <a:ea typeface="HG創英角ﾎﾟｯﾌﾟ体" pitchFamily="49" charset="-128"/>
              </a:rPr>
            </a:br>
            <a:r>
              <a:rPr lang="ja-JP" altLang="en-US" sz="3200" b="1">
                <a:latin typeface="ＭＳ Ｐゴシック" panose="020B0600070205080204" pitchFamily="34" charset="-128"/>
                <a:ea typeface="HG創英角ﾎﾟｯﾌﾟ体" pitchFamily="49" charset="-128"/>
              </a:rPr>
              <a:t>本人が吸っている煙</a:t>
            </a:r>
            <a:r>
              <a:rPr lang="ja-JP" altLang="en-US" sz="3200" b="1">
                <a:solidFill>
                  <a:srgbClr val="FF0000"/>
                </a:solidFill>
                <a:latin typeface="ＭＳ Ｐゴシック" panose="020B0600070205080204" pitchFamily="34" charset="-128"/>
                <a:ea typeface="HG創英角ﾎﾟｯﾌﾟ体" pitchFamily="49" charset="-128"/>
              </a:rPr>
              <a:t>（主流煙）</a:t>
            </a:r>
            <a:r>
              <a:rPr lang="ja-JP" altLang="en-US" sz="3200" b="1">
                <a:latin typeface="ＭＳ Ｐゴシック" panose="020B0600070205080204" pitchFamily="34" charset="-128"/>
                <a:ea typeface="HG創英角ﾎﾟｯﾌﾟ体" pitchFamily="49" charset="-128"/>
              </a:rPr>
              <a:t>と</a:t>
            </a:r>
            <a:br>
              <a:rPr lang="ja-JP" altLang="en-US" sz="3200" b="1">
                <a:latin typeface="ＭＳ Ｐゴシック" panose="020B0600070205080204" pitchFamily="34" charset="-128"/>
                <a:ea typeface="HG創英角ﾎﾟｯﾌﾟ体" pitchFamily="49" charset="-128"/>
              </a:rPr>
            </a:br>
            <a:r>
              <a:rPr lang="ja-JP" altLang="en-US" sz="3200" b="1">
                <a:latin typeface="ＭＳ Ｐゴシック" panose="020B0600070205080204" pitchFamily="34" charset="-128"/>
                <a:ea typeface="HG創英角ﾎﾟｯﾌﾟ体" pitchFamily="49" charset="-128"/>
              </a:rPr>
              <a:t>火のついた部分から立ち上がる煙</a:t>
            </a:r>
            <a:r>
              <a:rPr lang="ja-JP" altLang="en-US" sz="3200" b="1">
                <a:solidFill>
                  <a:srgbClr val="FF0000"/>
                </a:solidFill>
                <a:latin typeface="ＭＳ Ｐゴシック" panose="020B0600070205080204" pitchFamily="34" charset="-128"/>
                <a:ea typeface="HG創英角ﾎﾟｯﾌﾟ体" pitchFamily="49" charset="-128"/>
              </a:rPr>
              <a:t>（副流煙）</a:t>
            </a:r>
            <a:r>
              <a:rPr lang="ja-JP" altLang="en-US" sz="3200" b="1">
                <a:latin typeface="ＭＳ Ｐゴシック" panose="020B0600070205080204" pitchFamily="34" charset="-128"/>
                <a:ea typeface="HG創英角ﾎﾟｯﾌﾟ体" pitchFamily="49" charset="-128"/>
              </a:rPr>
              <a:t>が</a:t>
            </a:r>
            <a:br>
              <a:rPr lang="en-US" altLang="ja-JP" sz="3200" b="1">
                <a:latin typeface="ＭＳ Ｐゴシック" panose="020B0600070205080204" pitchFamily="34" charset="-128"/>
                <a:ea typeface="HG創英角ﾎﾟｯﾌﾟ体" pitchFamily="49" charset="-128"/>
              </a:rPr>
            </a:br>
            <a:r>
              <a:rPr lang="ja-JP" altLang="en-US" sz="3200" b="1">
                <a:latin typeface="ＭＳ Ｐゴシック" panose="020B0600070205080204" pitchFamily="34" charset="-128"/>
                <a:ea typeface="HG創英角ﾎﾟｯﾌﾟ体" pitchFamily="49" charset="-128"/>
              </a:rPr>
              <a:t>あります</a:t>
            </a:r>
            <a:br>
              <a:rPr lang="ja-JP" altLang="en-US" sz="3200" b="1">
                <a:latin typeface="ＭＳ Ｐゴシック" panose="020B0600070205080204" pitchFamily="34" charset="-128"/>
                <a:ea typeface="HG創英角ﾎﾟｯﾌﾟ体" pitchFamily="49" charset="-128"/>
              </a:rPr>
            </a:br>
            <a:br>
              <a:rPr lang="en-US" altLang="ja-JP" sz="3200" b="1">
                <a:latin typeface="ＭＳ Ｐゴシック" panose="020B0600070205080204" pitchFamily="34" charset="-128"/>
                <a:ea typeface="HG創英角ﾎﾟｯﾌﾟ体" pitchFamily="49" charset="-128"/>
              </a:rPr>
            </a:br>
            <a:br>
              <a:rPr lang="ja-JP" altLang="en-US" sz="3200" b="1">
                <a:latin typeface="ＭＳ Ｐゴシック" panose="020B0600070205080204" pitchFamily="34" charset="-128"/>
                <a:ea typeface="HG創英角ﾎﾟｯﾌﾟ体" pitchFamily="49" charset="-128"/>
              </a:rPr>
            </a:br>
            <a:br>
              <a:rPr lang="ja-JP" altLang="en-US" sz="3200">
                <a:latin typeface="ＭＳ Ｐゴシック" panose="020B0600070205080204" pitchFamily="34" charset="-128"/>
                <a:ea typeface="HG創英角ﾎﾟｯﾌﾟ体" pitchFamily="49" charset="-128"/>
              </a:rPr>
            </a:br>
            <a:br>
              <a:rPr lang="ja-JP" altLang="en-US" sz="3200">
                <a:latin typeface="ＭＳ Ｐゴシック" panose="020B0600070205080204" pitchFamily="34" charset="-128"/>
                <a:ea typeface="HG創英角ﾎﾟｯﾌﾟ体" pitchFamily="49" charset="-128"/>
              </a:rPr>
            </a:br>
            <a:br>
              <a:rPr lang="ja-JP" altLang="en-US" sz="3200">
                <a:latin typeface="ＭＳ Ｐゴシック" panose="020B0600070205080204" pitchFamily="34" charset="-128"/>
                <a:ea typeface="HG創英角ﾎﾟｯﾌﾟ体" pitchFamily="49" charset="-128"/>
              </a:rPr>
            </a:br>
            <a:br>
              <a:rPr lang="en-US" altLang="ja-JP" sz="3200">
                <a:latin typeface="ＭＳ Ｐゴシック" panose="020B0600070205080204" pitchFamily="34" charset="-128"/>
                <a:ea typeface="HG創英角ﾎﾟｯﾌﾟ体" pitchFamily="49" charset="-128"/>
              </a:rPr>
            </a:br>
            <a:br>
              <a:rPr lang="ja-JP" altLang="en-US" sz="3200">
                <a:latin typeface="ＭＳ Ｐゴシック" panose="020B0600070205080204" pitchFamily="34" charset="-128"/>
                <a:ea typeface="HG創英角ﾎﾟｯﾌﾟ体" pitchFamily="49" charset="-128"/>
              </a:rPr>
            </a:br>
            <a:r>
              <a:rPr lang="ja-JP" altLang="en-US" sz="3200" b="1">
                <a:solidFill>
                  <a:srgbClr val="FF3300"/>
                </a:solidFill>
                <a:latin typeface="ＭＳ Ｐゴシック" panose="020B0600070205080204" pitchFamily="34" charset="-128"/>
                <a:ea typeface="HG創英角ﾎﾟｯﾌﾟ体" pitchFamily="49" charset="-128"/>
              </a:rPr>
              <a:t>有害物質は副流煙の方に多く含まれています</a:t>
            </a:r>
            <a:r>
              <a:rPr lang="ja-JP" altLang="en-US" sz="3200">
                <a:latin typeface="ＭＳ Ｐゴシック" panose="020B0600070205080204" pitchFamily="34" charset="-128"/>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0456A8E0-D64D-380C-95F6-8BB11FCED05B}"/>
              </a:ext>
            </a:extLst>
          </p:cNvPr>
          <p:cNvSpPr>
            <a:spLocks noChangeArrowheads="1"/>
          </p:cNvSpPr>
          <p:nvPr/>
        </p:nvSpPr>
        <p:spPr bwMode="auto">
          <a:xfrm>
            <a:off x="7620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4800" b="1"/>
              <a:t>受動喫煙</a:t>
            </a:r>
            <a:r>
              <a:rPr lang="ja-JP" altLang="en-US" sz="4400" b="1"/>
              <a:t>の怖さ</a:t>
            </a:r>
          </a:p>
        </p:txBody>
      </p:sp>
      <p:sp>
        <p:nvSpPr>
          <p:cNvPr id="87042" name="Rectangle 3">
            <a:extLst>
              <a:ext uri="{FF2B5EF4-FFF2-40B4-BE49-F238E27FC236}">
                <a16:creationId xmlns:a16="http://schemas.microsoft.com/office/drawing/2014/main" id="{5DAA2F33-39E9-A5B6-1414-8B7200238A09}"/>
              </a:ext>
            </a:extLst>
          </p:cNvPr>
          <p:cNvSpPr>
            <a:spLocks noChangeArrowheads="1"/>
          </p:cNvSpPr>
          <p:nvPr/>
        </p:nvSpPr>
        <p:spPr bwMode="auto">
          <a:xfrm>
            <a:off x="304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ja-JP" altLang="en-US" sz="4400" b="1">
                <a:solidFill>
                  <a:srgbClr val="FF0000"/>
                </a:solidFill>
              </a:rPr>
              <a:t>ニコチン</a:t>
            </a:r>
            <a:r>
              <a:rPr lang="ja-JP" altLang="en-US" sz="4400" b="1"/>
              <a:t>		</a:t>
            </a:r>
            <a:r>
              <a:rPr lang="en-US" altLang="ja-JP" sz="4400" b="1" u="sng">
                <a:solidFill>
                  <a:srgbClr val="FF0000"/>
                </a:solidFill>
              </a:rPr>
              <a:t>20</a:t>
            </a:r>
            <a:r>
              <a:rPr lang="ja-JP" altLang="en-US" sz="4400" b="1" u="sng">
                <a:solidFill>
                  <a:srgbClr val="FF0000"/>
                </a:solidFill>
              </a:rPr>
              <a:t>倍</a:t>
            </a:r>
          </a:p>
          <a:p>
            <a:pPr eaLnBrk="1" hangingPunct="1">
              <a:spcBef>
                <a:spcPct val="20000"/>
              </a:spcBef>
              <a:buFontTx/>
              <a:buChar char="•"/>
            </a:pPr>
            <a:r>
              <a:rPr lang="ja-JP" altLang="en-US" sz="4400" b="1">
                <a:solidFill>
                  <a:srgbClr val="FF0000"/>
                </a:solidFill>
              </a:rPr>
              <a:t>タール</a:t>
            </a:r>
            <a:r>
              <a:rPr lang="ja-JP" altLang="en-US" sz="4400" b="1"/>
              <a:t>		</a:t>
            </a:r>
            <a:r>
              <a:rPr lang="en-US" altLang="ja-JP" sz="4400" b="1" u="sng">
                <a:solidFill>
                  <a:srgbClr val="FF0000"/>
                </a:solidFill>
              </a:rPr>
              <a:t>15</a:t>
            </a:r>
            <a:r>
              <a:rPr lang="ja-JP" altLang="en-US" sz="4400" b="1" u="sng">
                <a:solidFill>
                  <a:srgbClr val="FF0000"/>
                </a:solidFill>
              </a:rPr>
              <a:t>倍</a:t>
            </a:r>
          </a:p>
          <a:p>
            <a:pPr eaLnBrk="1" hangingPunct="1">
              <a:spcBef>
                <a:spcPct val="20000"/>
              </a:spcBef>
              <a:buFontTx/>
              <a:buChar char="•"/>
            </a:pPr>
            <a:r>
              <a:rPr lang="ja-JP" altLang="en-US" sz="4400" b="1"/>
              <a:t>ニッケル		</a:t>
            </a:r>
            <a:r>
              <a:rPr lang="en-US" altLang="ja-JP" sz="4400" b="1"/>
              <a:t>30</a:t>
            </a:r>
            <a:r>
              <a:rPr lang="ja-JP" altLang="en-US" sz="4400" b="1"/>
              <a:t>倍</a:t>
            </a:r>
          </a:p>
          <a:p>
            <a:pPr eaLnBrk="1" hangingPunct="1">
              <a:spcBef>
                <a:spcPct val="20000"/>
              </a:spcBef>
              <a:buFontTx/>
              <a:buChar char="•"/>
            </a:pPr>
            <a:r>
              <a:rPr lang="ja-JP" altLang="en-US" sz="4400" b="1"/>
              <a:t>カドミウム	  	  </a:t>
            </a:r>
            <a:r>
              <a:rPr lang="en-US" altLang="ja-JP" sz="4400" b="1"/>
              <a:t>7</a:t>
            </a:r>
            <a:r>
              <a:rPr lang="ja-JP" altLang="en-US" sz="4400" b="1"/>
              <a:t>倍</a:t>
            </a:r>
          </a:p>
          <a:p>
            <a:pPr eaLnBrk="1" hangingPunct="1">
              <a:spcBef>
                <a:spcPct val="20000"/>
              </a:spcBef>
              <a:buFontTx/>
              <a:buChar char="•"/>
            </a:pPr>
            <a:r>
              <a:rPr lang="ja-JP" altLang="en-US" sz="4400" b="1">
                <a:solidFill>
                  <a:srgbClr val="FF0000"/>
                </a:solidFill>
              </a:rPr>
              <a:t>一酸化炭素</a:t>
            </a:r>
            <a:r>
              <a:rPr lang="ja-JP" altLang="en-US" sz="4400" b="1"/>
              <a:t>	</a:t>
            </a:r>
            <a:r>
              <a:rPr lang="en-US" altLang="ja-JP" sz="4400" b="1" u="sng">
                <a:solidFill>
                  <a:srgbClr val="FF0000"/>
                </a:solidFill>
              </a:rPr>
              <a:t>15</a:t>
            </a:r>
            <a:r>
              <a:rPr lang="ja-JP" altLang="en-US" sz="4400" b="1" u="sng">
                <a:solidFill>
                  <a:srgbClr val="FF0000"/>
                </a:solidFill>
              </a:rPr>
              <a:t>倍</a:t>
            </a:r>
          </a:p>
        </p:txBody>
      </p:sp>
      <p:pic>
        <p:nvPicPr>
          <p:cNvPr id="87043" name="Picture 4" descr="受動喫煙のイラスト">
            <a:extLst>
              <a:ext uri="{FF2B5EF4-FFF2-40B4-BE49-F238E27FC236}">
                <a16:creationId xmlns:a16="http://schemas.microsoft.com/office/drawing/2014/main" id="{DF4084BC-E760-74E9-AC71-20171C746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0"/>
            <a:ext cx="36576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44" name="Group 5">
            <a:extLst>
              <a:ext uri="{FF2B5EF4-FFF2-40B4-BE49-F238E27FC236}">
                <a16:creationId xmlns:a16="http://schemas.microsoft.com/office/drawing/2014/main" id="{02B1D3EB-003B-687F-954D-58C5F96E8F4E}"/>
              </a:ext>
            </a:extLst>
          </p:cNvPr>
          <p:cNvGrpSpPr>
            <a:grpSpLocks/>
          </p:cNvGrpSpPr>
          <p:nvPr/>
        </p:nvGrpSpPr>
        <p:grpSpPr bwMode="auto">
          <a:xfrm>
            <a:off x="228600" y="284163"/>
            <a:ext cx="4495800" cy="1171575"/>
            <a:chOff x="-144" y="0"/>
            <a:chExt cx="1872" cy="738"/>
          </a:xfrm>
        </p:grpSpPr>
        <p:sp>
          <p:nvSpPr>
            <p:cNvPr id="8" name="Text Box 6">
              <a:extLst>
                <a:ext uri="{FF2B5EF4-FFF2-40B4-BE49-F238E27FC236}">
                  <a16:creationId xmlns:a16="http://schemas.microsoft.com/office/drawing/2014/main" id="{10F77E6E-9AC8-2D4F-46D1-766FFCFDFEB9}"/>
                </a:ext>
              </a:extLst>
            </p:cNvPr>
            <p:cNvSpPr txBox="1">
              <a:spLocks noChangeArrowheads="1"/>
            </p:cNvSpPr>
            <p:nvPr/>
          </p:nvSpPr>
          <p:spPr bwMode="auto">
            <a:xfrm>
              <a:off x="-144" y="240"/>
              <a:ext cx="1872" cy="498"/>
            </a:xfrm>
            <a:prstGeom prst="rect">
              <a:avLst/>
            </a:prstGeom>
            <a:noFill/>
            <a:ln w="12700" cap="sq">
              <a:noFill/>
              <a:miter lim="800000"/>
              <a:headEnd type="none" w="sm" len="sm"/>
              <a:tailEnd type="none" w="sm" len="sm"/>
            </a:ln>
            <a:effectLst/>
          </p:spPr>
          <p:txBody>
            <a:bodyPr>
              <a:spAutoFit/>
            </a:bodyPr>
            <a:lstStyle/>
            <a:p>
              <a:pPr algn="r" eaLnBrk="1" hangingPunct="1">
                <a:spcBef>
                  <a:spcPct val="50000"/>
                </a:spcBef>
                <a:defRPr/>
              </a:pPr>
              <a:endParaRPr lang="ja-JP" altLang="ja-JP" sz="4400">
                <a:solidFill>
                  <a:schemeClr val="tx2"/>
                </a:solidFill>
                <a:effectLst>
                  <a:outerShdw blurRad="38100" dist="38100" dir="2700000" algn="tl">
                    <a:srgbClr val="C0C0C0"/>
                  </a:outerShdw>
                </a:effectLst>
                <a:latin typeface="Times New Roman" charset="0"/>
                <a:ea typeface="ＭＳ Ｐゴシック" pitchFamily="50" charset="-128"/>
              </a:endParaRPr>
            </a:p>
          </p:txBody>
        </p:sp>
        <p:sp>
          <p:nvSpPr>
            <p:cNvPr id="87046" name="Rectangle 7">
              <a:extLst>
                <a:ext uri="{FF2B5EF4-FFF2-40B4-BE49-F238E27FC236}">
                  <a16:creationId xmlns:a16="http://schemas.microsoft.com/office/drawing/2014/main" id="{F69EE051-E457-1EEF-90F2-68478896C369}"/>
                </a:ext>
              </a:extLst>
            </p:cNvPr>
            <p:cNvSpPr>
              <a:spLocks noChangeArrowheads="1"/>
            </p:cNvSpPr>
            <p:nvPr/>
          </p:nvSpPr>
          <p:spPr bwMode="auto">
            <a:xfrm>
              <a:off x="192" y="0"/>
              <a:ext cx="6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ja-JP" altLang="en-US" sz="2400">
                <a:latin typeface="Times New Roman" panose="02020603050405020304" pitchFamily="18" charset="0"/>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8245FB4D-8A6E-BF9B-E7EC-8F3B707B22B7}"/>
              </a:ext>
            </a:extLst>
          </p:cNvPr>
          <p:cNvSpPr>
            <a:spLocks noGrp="1"/>
          </p:cNvSpPr>
          <p:nvPr>
            <p:ph type="title"/>
          </p:nvPr>
        </p:nvSpPr>
        <p:spPr>
          <a:xfrm>
            <a:off x="1042988" y="204788"/>
            <a:ext cx="7561262" cy="2520950"/>
          </a:xfrm>
        </p:spPr>
        <p:txBody>
          <a:bodyPr/>
          <a:lstStyle/>
          <a:p>
            <a:pPr eaLnBrk="1" hangingPunct="1"/>
            <a:r>
              <a:rPr lang="ja-JP" altLang="en-US" sz="3000" b="1">
                <a:latin typeface="ＭＳ Ｐゴシック" panose="020B0600070205080204" pitchFamily="34" charset="-128"/>
                <a:ea typeface="HG創英角ﾎﾟｯﾌﾟ体" pitchFamily="49" charset="-128"/>
              </a:rPr>
              <a:t>タバコを吸わないのに</a:t>
            </a:r>
            <a:br>
              <a:rPr lang="ja-JP" altLang="en-US" sz="3000" b="1">
                <a:latin typeface="ＭＳ Ｐゴシック" panose="020B0600070205080204" pitchFamily="34" charset="-128"/>
                <a:ea typeface="HG創英角ﾎﾟｯﾌﾟ体" pitchFamily="49" charset="-128"/>
              </a:rPr>
            </a:br>
            <a:r>
              <a:rPr lang="ja-JP" altLang="en-US" sz="3000" b="1">
                <a:latin typeface="ＭＳ Ｐゴシック" panose="020B0600070205080204" pitchFamily="34" charset="-128"/>
                <a:ea typeface="HG創英角ﾎﾟｯﾌﾟ体" pitchFamily="49" charset="-128"/>
              </a:rPr>
              <a:t>他人のタバコの煙を知らず知らずのうちに</a:t>
            </a:r>
            <a:br>
              <a:rPr lang="ja-JP" altLang="en-US" sz="3000" b="1">
                <a:latin typeface="ＭＳ Ｐゴシック" panose="020B0600070205080204" pitchFamily="34" charset="-128"/>
                <a:ea typeface="HG創英角ﾎﾟｯﾌﾟ体" pitchFamily="49" charset="-128"/>
              </a:rPr>
            </a:br>
            <a:r>
              <a:rPr lang="ja-JP" altLang="en-US" sz="3000" b="1">
                <a:latin typeface="ＭＳ Ｐゴシック" panose="020B0600070205080204" pitchFamily="34" charset="-128"/>
                <a:ea typeface="HG創英角ﾎﾟｯﾌﾟ体" pitchFamily="49" charset="-128"/>
              </a:rPr>
              <a:t>吸ってしまうことを</a:t>
            </a:r>
            <a:br>
              <a:rPr lang="ja-JP" altLang="en-US" sz="3000" b="1">
                <a:latin typeface="ＭＳ Ｐゴシック" panose="020B0600070205080204" pitchFamily="34" charset="-128"/>
                <a:ea typeface="HG創英角ﾎﾟｯﾌﾟ体" pitchFamily="49" charset="-128"/>
              </a:rPr>
            </a:br>
            <a:r>
              <a:rPr lang="ja-JP" altLang="en-US" sz="3200" b="1">
                <a:solidFill>
                  <a:srgbClr val="FF3300"/>
                </a:solidFill>
                <a:latin typeface="ＭＳ Ｐゴシック" panose="020B0600070205080204" pitchFamily="34" charset="-128"/>
                <a:ea typeface="HG創英角ﾎﾟｯﾌﾟ体" pitchFamily="49" charset="-128"/>
              </a:rPr>
              <a:t>「</a:t>
            </a:r>
            <a:r>
              <a:rPr lang="ja-JP" altLang="en-US" sz="3200" b="1">
                <a:solidFill>
                  <a:srgbClr val="FF0000"/>
                </a:solidFill>
                <a:latin typeface="ＭＳ Ｐゴシック" panose="020B0600070205080204" pitchFamily="34" charset="-128"/>
                <a:ea typeface="HG創英角ﾎﾟｯﾌﾟ体" pitchFamily="49" charset="-128"/>
              </a:rPr>
              <a:t>受動喫煙（じゅどうきつえん）」</a:t>
            </a:r>
            <a:br>
              <a:rPr lang="en-US" altLang="ja-JP" sz="3200" b="1">
                <a:solidFill>
                  <a:srgbClr val="FF0000"/>
                </a:solidFill>
                <a:latin typeface="ＭＳ Ｐゴシック" panose="020B0600070205080204" pitchFamily="34" charset="-128"/>
                <a:ea typeface="HG創英角ﾎﾟｯﾌﾟ体" pitchFamily="49" charset="-128"/>
              </a:rPr>
            </a:br>
            <a:r>
              <a:rPr lang="ja-JP" altLang="en-US" sz="3000" b="1">
                <a:latin typeface="ＭＳ Ｐゴシック" panose="020B0600070205080204" pitchFamily="34" charset="-128"/>
                <a:ea typeface="HG創英角ﾎﾟｯﾌﾟ体" pitchFamily="49" charset="-128"/>
              </a:rPr>
              <a:t>と言います</a:t>
            </a:r>
          </a:p>
        </p:txBody>
      </p:sp>
      <p:pic>
        <p:nvPicPr>
          <p:cNvPr id="89090" name="Picture 3" descr="sono1pon-meiwaku">
            <a:extLst>
              <a:ext uri="{FF2B5EF4-FFF2-40B4-BE49-F238E27FC236}">
                <a16:creationId xmlns:a16="http://schemas.microsoft.com/office/drawing/2014/main" id="{5715B35D-81B7-2C05-1093-126CBDD55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068638"/>
            <a:ext cx="4641851"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コンテンツ プレースホルダ 3" descr="tabako2 002.jpg">
            <a:extLst>
              <a:ext uri="{FF2B5EF4-FFF2-40B4-BE49-F238E27FC236}">
                <a16:creationId xmlns:a16="http://schemas.microsoft.com/office/drawing/2014/main" id="{DC5DFE6C-AB4F-EECD-082B-45674241633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9151" t="56396" r="20026" b="23312"/>
          <a:stretch>
            <a:fillRect/>
          </a:stretch>
        </p:blipFill>
        <p:spPr>
          <a:xfrm>
            <a:off x="4532313" y="3071813"/>
            <a:ext cx="4986337" cy="3411537"/>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コンテンツ プレースホルダ 3" descr="t 010.jpg">
            <a:extLst>
              <a:ext uri="{FF2B5EF4-FFF2-40B4-BE49-F238E27FC236}">
                <a16:creationId xmlns:a16="http://schemas.microsoft.com/office/drawing/2014/main" id="{758CEAA1-5EF0-E6D4-A84B-9A239FF095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940" t="27679" r="2580" b="30132"/>
          <a:stretch>
            <a:fillRect/>
          </a:stretch>
        </p:blipFill>
        <p:spPr>
          <a:xfrm rot="60000">
            <a:off x="0" y="0"/>
            <a:ext cx="9144000" cy="5868988"/>
          </a:xfrm>
        </p:spPr>
      </p:pic>
      <p:pic>
        <p:nvPicPr>
          <p:cNvPr id="91138" name="コンテンツ プレースホルダ 3" descr="t 010.jpg">
            <a:extLst>
              <a:ext uri="{FF2B5EF4-FFF2-40B4-BE49-F238E27FC236}">
                <a16:creationId xmlns:a16="http://schemas.microsoft.com/office/drawing/2014/main" id="{E5B6E9BE-E214-58A0-5EBC-C94D4C8F07E7}"/>
              </a:ext>
            </a:extLst>
          </p:cNvPr>
          <p:cNvPicPr>
            <a:picLocks noChangeAspect="1"/>
          </p:cNvPicPr>
          <p:nvPr/>
        </p:nvPicPr>
        <p:blipFill>
          <a:blip r:embed="rId3">
            <a:extLst>
              <a:ext uri="{28A0092B-C50C-407E-A947-70E740481C1C}">
                <a14:useLocalDpi xmlns:a14="http://schemas.microsoft.com/office/drawing/2010/main" val="0"/>
              </a:ext>
            </a:extLst>
          </a:blip>
          <a:srcRect l="41936" t="70343" r="4881" b="26437"/>
          <a:stretch>
            <a:fillRect/>
          </a:stretch>
        </p:blipFill>
        <p:spPr bwMode="auto">
          <a:xfrm rot="60000">
            <a:off x="0" y="6029325"/>
            <a:ext cx="91757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タイトル 1">
            <a:extLst>
              <a:ext uri="{FF2B5EF4-FFF2-40B4-BE49-F238E27FC236}">
                <a16:creationId xmlns:a16="http://schemas.microsoft.com/office/drawing/2014/main" id="{3D0B8407-D769-6F9D-F548-4B8D7F28C1C0}"/>
              </a:ext>
            </a:extLst>
          </p:cNvPr>
          <p:cNvSpPr>
            <a:spLocks noGrp="1"/>
          </p:cNvSpPr>
          <p:nvPr>
            <p:ph type="title"/>
          </p:nvPr>
        </p:nvSpPr>
        <p:spPr>
          <a:xfrm>
            <a:off x="2051050" y="476250"/>
            <a:ext cx="4968875" cy="781050"/>
          </a:xfrm>
        </p:spPr>
        <p:txBody>
          <a:bodyPr anchor="ctr"/>
          <a:lstStyle/>
          <a:p>
            <a:pPr algn="ctr"/>
            <a:r>
              <a:rPr lang="ja-JP" altLang="en-US" sz="4000">
                <a:solidFill>
                  <a:srgbClr val="000000"/>
                </a:solidFill>
              </a:rPr>
              <a:t>タバコは臭い</a:t>
            </a:r>
            <a:r>
              <a:rPr lang="ja-JP" altLang="en-US" sz="2400">
                <a:solidFill>
                  <a:srgbClr val="000000"/>
                </a:solidFill>
              </a:rPr>
              <a:t>も有害です</a:t>
            </a:r>
          </a:p>
        </p:txBody>
      </p:sp>
      <p:sp>
        <p:nvSpPr>
          <p:cNvPr id="4" name="下矢印吹き出し 3">
            <a:extLst>
              <a:ext uri="{FF2B5EF4-FFF2-40B4-BE49-F238E27FC236}">
                <a16:creationId xmlns:a16="http://schemas.microsoft.com/office/drawing/2014/main" id="{09F65174-86E8-D3AA-9063-9407C3581CC0}"/>
              </a:ext>
            </a:extLst>
          </p:cNvPr>
          <p:cNvSpPr/>
          <p:nvPr/>
        </p:nvSpPr>
        <p:spPr>
          <a:xfrm>
            <a:off x="611188" y="1412875"/>
            <a:ext cx="8064500" cy="1525588"/>
          </a:xfrm>
          <a:prstGeom prst="downArrowCallout">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2200">
                <a:solidFill>
                  <a:srgbClr val="000000"/>
                </a:solidFill>
                <a:latin typeface="ＭＳ Ｐゴシック" charset="0"/>
                <a:ea typeface="HG創英角ﾎﾟｯﾌﾟ体" charset="0"/>
                <a:cs typeface="HG創英角ﾎﾟｯﾌﾟ体" charset="0"/>
              </a:rPr>
              <a:t>受動喫煙　</a:t>
            </a:r>
            <a:r>
              <a:rPr lang="ja-JP" altLang="en-US" sz="2200">
                <a:solidFill>
                  <a:srgbClr val="000000"/>
                </a:solidFill>
                <a:latin typeface="ＭＳ Ｐゴシック" charset="0"/>
                <a:ea typeface="ＭＳ Ｐゴシック" charset="0"/>
                <a:cs typeface="ＭＳ Ｐゴシック" charset="0"/>
              </a:rPr>
              <a:t>：　</a:t>
            </a:r>
            <a:r>
              <a:rPr lang="ja-JP" altLang="en-US" sz="2200">
                <a:solidFill>
                  <a:srgbClr val="000000"/>
                </a:solidFill>
                <a:latin typeface="ＭＳ Ｐゴシック" charset="0"/>
                <a:ea typeface="HG創英角ﾎﾟｯﾌﾟ体" charset="0"/>
                <a:cs typeface="HG創英角ﾎﾟｯﾌﾟ体" charset="0"/>
              </a:rPr>
              <a:t>火のついた部分からの煙（副流煙）と</a:t>
            </a:r>
            <a:endParaRPr lang="en-US" altLang="ja-JP" sz="2200">
              <a:solidFill>
                <a:srgbClr val="000000"/>
              </a:solidFill>
              <a:latin typeface="ＭＳ Ｐゴシック" charset="0"/>
              <a:ea typeface="HG創英角ﾎﾟｯﾌﾟ体" charset="0"/>
              <a:cs typeface="HG創英角ﾎﾟｯﾌﾟ体" charset="0"/>
            </a:endParaRPr>
          </a:p>
          <a:p>
            <a:pPr>
              <a:defRPr/>
            </a:pPr>
            <a:r>
              <a:rPr lang="ja-JP" altLang="en-US" sz="2200">
                <a:solidFill>
                  <a:srgbClr val="000000"/>
                </a:solidFill>
                <a:latin typeface="ＭＳ Ｐゴシック" charset="0"/>
                <a:ea typeface="HG創英角ﾎﾟｯﾌﾟ体" charset="0"/>
                <a:cs typeface="HG創英角ﾎﾟｯﾌﾟ体" charset="0"/>
              </a:rPr>
              <a:t>（</a:t>
            </a:r>
            <a:r>
              <a:rPr lang="en-US" altLang="ja-JP" sz="2200">
                <a:solidFill>
                  <a:srgbClr val="000000"/>
                </a:solidFill>
                <a:latin typeface="ＭＳ Ｐゴシック" charset="0"/>
                <a:ea typeface="HG創英角ﾎﾟｯﾌﾟ体" charset="0"/>
                <a:cs typeface="HG創英角ﾎﾟｯﾌﾟ体" charset="0"/>
              </a:rPr>
              <a:t>2</a:t>
            </a:r>
            <a:r>
              <a:rPr lang="ja-JP" altLang="en-US" sz="2200">
                <a:solidFill>
                  <a:srgbClr val="000000"/>
                </a:solidFill>
                <a:latin typeface="ＭＳ Ｐゴシック" charset="0"/>
                <a:ea typeface="HG創英角ﾎﾟｯﾌﾟ体" charset="0"/>
                <a:cs typeface="HG創英角ﾎﾟｯﾌﾟ体" charset="0"/>
              </a:rPr>
              <a:t>次喫煙）</a:t>
            </a:r>
            <a:r>
              <a:rPr lang="ja-JP" sz="2200">
                <a:solidFill>
                  <a:srgbClr val="000000"/>
                </a:solidFill>
                <a:latin typeface="ＭＳ Ｐゴシック" charset="0"/>
                <a:ea typeface="HG創英角ﾎﾟｯﾌﾟ体" charset="0"/>
                <a:cs typeface="HG創英角ﾎﾟｯﾌﾟ体" charset="0"/>
              </a:rPr>
              <a:t>　</a:t>
            </a:r>
            <a:r>
              <a:rPr lang="ja-JP" altLang="en-US" sz="2200">
                <a:solidFill>
                  <a:srgbClr val="000000"/>
                </a:solidFill>
                <a:latin typeface="ＭＳ Ｐゴシック" charset="0"/>
                <a:ea typeface="HG創英角ﾎﾟｯﾌﾟ体" charset="0"/>
                <a:cs typeface="HG創英角ﾎﾟｯﾌﾟ体" charset="0"/>
              </a:rPr>
              <a:t>　喫煙者が吐き出した煙を、第三者が吸い込む。</a:t>
            </a:r>
            <a:endParaRPr lang="ja-JP" altLang="en-US" sz="2200">
              <a:solidFill>
                <a:srgbClr val="000000"/>
              </a:solidFill>
              <a:latin typeface="ＭＳ Ｐゴシック" charset="0"/>
              <a:ea typeface="ＭＳ Ｐゴシック" charset="0"/>
              <a:cs typeface="ＭＳ Ｐゴシック" charset="0"/>
            </a:endParaRPr>
          </a:p>
        </p:txBody>
      </p:sp>
      <p:sp>
        <p:nvSpPr>
          <p:cNvPr id="5" name="下矢印吹き出し 4">
            <a:extLst>
              <a:ext uri="{FF2B5EF4-FFF2-40B4-BE49-F238E27FC236}">
                <a16:creationId xmlns:a16="http://schemas.microsoft.com/office/drawing/2014/main" id="{BB4B13B8-E011-8EBA-4865-7C2D6095D508}"/>
              </a:ext>
            </a:extLst>
          </p:cNvPr>
          <p:cNvSpPr/>
          <p:nvPr/>
        </p:nvSpPr>
        <p:spPr>
          <a:xfrm>
            <a:off x="611188" y="3284538"/>
            <a:ext cx="8064500" cy="1525587"/>
          </a:xfrm>
          <a:prstGeom prst="downArrowCallout">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2200" dirty="0">
                <a:solidFill>
                  <a:srgbClr val="000000"/>
                </a:solidFill>
                <a:latin typeface="+mj-ea"/>
                <a:ea typeface="+mj-ea"/>
              </a:rPr>
              <a:t>残留タバコ成分　：　喫煙者の息や衣服がタバコ臭い、タバコ臭い</a:t>
            </a:r>
            <a:endParaRPr lang="en-US" altLang="ja-JP" sz="2200" dirty="0">
              <a:solidFill>
                <a:srgbClr val="000000"/>
              </a:solidFill>
              <a:latin typeface="+mj-ea"/>
              <a:ea typeface="+mj-ea"/>
            </a:endParaRPr>
          </a:p>
          <a:p>
            <a:pPr>
              <a:defRPr/>
            </a:pPr>
            <a:r>
              <a:rPr lang="ja-JP" altLang="en-US" sz="2200" dirty="0">
                <a:solidFill>
                  <a:srgbClr val="000000"/>
                </a:solidFill>
                <a:latin typeface="+mj-ea"/>
                <a:ea typeface="+mj-ea"/>
              </a:rPr>
              <a:t>（</a:t>
            </a:r>
            <a:r>
              <a:rPr lang="en-US" altLang="ja-JP" sz="2200" dirty="0">
                <a:solidFill>
                  <a:srgbClr val="000000"/>
                </a:solidFill>
                <a:latin typeface="+mj-ea"/>
                <a:ea typeface="+mj-ea"/>
              </a:rPr>
              <a:t>3</a:t>
            </a:r>
            <a:r>
              <a:rPr lang="ja-JP" altLang="en-US" sz="2200" dirty="0">
                <a:solidFill>
                  <a:srgbClr val="000000"/>
                </a:solidFill>
                <a:latin typeface="+mj-ea"/>
                <a:ea typeface="+mj-ea"/>
              </a:rPr>
              <a:t>次喫煙）　　　　　　居酒屋などで衣服や髪の毛が臭くなる現象</a:t>
            </a:r>
          </a:p>
        </p:txBody>
      </p:sp>
      <p:sp>
        <p:nvSpPr>
          <p:cNvPr id="6" name="角丸四角形 5">
            <a:extLst>
              <a:ext uri="{FF2B5EF4-FFF2-40B4-BE49-F238E27FC236}">
                <a16:creationId xmlns:a16="http://schemas.microsoft.com/office/drawing/2014/main" id="{3307A22E-7119-79EF-C843-275F5424EEBE}"/>
              </a:ext>
            </a:extLst>
          </p:cNvPr>
          <p:cNvSpPr/>
          <p:nvPr/>
        </p:nvSpPr>
        <p:spPr>
          <a:xfrm>
            <a:off x="611188" y="5157788"/>
            <a:ext cx="8064500" cy="1511300"/>
          </a:xfrm>
          <a:prstGeom prst="roundRect">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2200" dirty="0">
                <a:solidFill>
                  <a:srgbClr val="000000"/>
                </a:solidFill>
                <a:latin typeface="+mj-ea"/>
                <a:ea typeface="+mj-ea"/>
              </a:rPr>
              <a:t> 残留タバコ成分は、タバコから発生した粒子（タールのミスト）が、</a:t>
            </a:r>
            <a:endParaRPr lang="en-US" altLang="ja-JP" sz="2200" dirty="0">
              <a:solidFill>
                <a:srgbClr val="000000"/>
              </a:solidFill>
              <a:latin typeface="+mj-ea"/>
              <a:ea typeface="+mj-ea"/>
            </a:endParaRPr>
          </a:p>
          <a:p>
            <a:pPr>
              <a:defRPr/>
            </a:pPr>
            <a:r>
              <a:rPr lang="en-US" altLang="ja-JP" sz="2200" dirty="0">
                <a:solidFill>
                  <a:srgbClr val="000000"/>
                </a:solidFill>
                <a:latin typeface="+mj-ea"/>
                <a:ea typeface="+mj-ea"/>
              </a:rPr>
              <a:t> </a:t>
            </a:r>
            <a:r>
              <a:rPr lang="ja-JP" altLang="en-US" sz="2200" dirty="0">
                <a:solidFill>
                  <a:srgbClr val="000000"/>
                </a:solidFill>
                <a:latin typeface="+mj-ea"/>
                <a:ea typeface="+mj-ea"/>
              </a:rPr>
              <a:t>喫煙者の口腔・気管支粘膜、髪や服、カーテンやソファなどに付</a:t>
            </a:r>
            <a:endParaRPr lang="en-US" altLang="ja-JP" sz="2200" dirty="0">
              <a:solidFill>
                <a:srgbClr val="000000"/>
              </a:solidFill>
              <a:latin typeface="+mj-ea"/>
              <a:ea typeface="+mj-ea"/>
            </a:endParaRPr>
          </a:p>
          <a:p>
            <a:pPr>
              <a:defRPr/>
            </a:pPr>
            <a:r>
              <a:rPr lang="en-US" altLang="ja-JP" sz="2200" dirty="0">
                <a:solidFill>
                  <a:srgbClr val="000000"/>
                </a:solidFill>
                <a:latin typeface="+mj-ea"/>
                <a:ea typeface="+mj-ea"/>
              </a:rPr>
              <a:t> </a:t>
            </a:r>
            <a:r>
              <a:rPr lang="ja-JP" altLang="en-US" sz="2200" dirty="0">
                <a:solidFill>
                  <a:srgbClr val="000000"/>
                </a:solidFill>
                <a:latin typeface="+mj-ea"/>
                <a:ea typeface="+mj-ea"/>
              </a:rPr>
              <a:t>着し、それから発生するガス状成分（タバコ臭）を第三者が吸引</a:t>
            </a:r>
            <a:endParaRPr lang="en-US" altLang="ja-JP" sz="2200" dirty="0">
              <a:solidFill>
                <a:srgbClr val="000000"/>
              </a:solidFill>
              <a:latin typeface="+mj-ea"/>
              <a:ea typeface="+mj-ea"/>
            </a:endParaRPr>
          </a:p>
          <a:p>
            <a:pPr>
              <a:defRPr/>
            </a:pPr>
            <a:r>
              <a:rPr lang="en-US" altLang="ja-JP" sz="2200" dirty="0">
                <a:solidFill>
                  <a:srgbClr val="000000"/>
                </a:solidFill>
                <a:latin typeface="+mj-ea"/>
                <a:ea typeface="+mj-ea"/>
              </a:rPr>
              <a:t> </a:t>
            </a:r>
            <a:r>
              <a:rPr lang="ja-JP" altLang="en-US" sz="2200" dirty="0">
                <a:solidFill>
                  <a:srgbClr val="000000"/>
                </a:solidFill>
                <a:latin typeface="+mj-ea"/>
                <a:ea typeface="+mj-ea"/>
              </a:rPr>
              <a:t>してしまうこと。</a:t>
            </a:r>
          </a:p>
        </p:txBody>
      </p:sp>
      <p:sp>
        <p:nvSpPr>
          <p:cNvPr id="7" name="大波 6">
            <a:extLst>
              <a:ext uri="{FF2B5EF4-FFF2-40B4-BE49-F238E27FC236}">
                <a16:creationId xmlns:a16="http://schemas.microsoft.com/office/drawing/2014/main" id="{E03F7844-2999-B616-C5EA-2F201AE06DEE}"/>
              </a:ext>
            </a:extLst>
          </p:cNvPr>
          <p:cNvSpPr/>
          <p:nvPr/>
        </p:nvSpPr>
        <p:spPr>
          <a:xfrm>
            <a:off x="684213" y="4149725"/>
            <a:ext cx="3095625" cy="719138"/>
          </a:xfrm>
          <a:prstGeom prst="wav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sz="2000" dirty="0">
                <a:solidFill>
                  <a:srgbClr val="FF0000"/>
                </a:solidFill>
                <a:latin typeface="ＤＦＰ太丸ゴシック体"/>
                <a:ea typeface="ＤＦＰ太丸ゴシック体"/>
                <a:cs typeface="ＤＦＰ太丸ゴシック体"/>
              </a:rPr>
              <a:t>サードハンドスモーク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図 3" descr="5.tiff">
            <a:extLst>
              <a:ext uri="{FF2B5EF4-FFF2-40B4-BE49-F238E27FC236}">
                <a16:creationId xmlns:a16="http://schemas.microsoft.com/office/drawing/2014/main" id="{9A19BD7A-4DD4-6A8E-2F33-7E2238584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1852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テキスト ボックス 4">
            <a:extLst>
              <a:ext uri="{FF2B5EF4-FFF2-40B4-BE49-F238E27FC236}">
                <a16:creationId xmlns:a16="http://schemas.microsoft.com/office/drawing/2014/main" id="{9B14B430-AC0A-0F6C-03B9-01A1B31C4BB6}"/>
              </a:ext>
            </a:extLst>
          </p:cNvPr>
          <p:cNvSpPr txBox="1">
            <a:spLocks noChangeArrowheads="1"/>
          </p:cNvSpPr>
          <p:nvPr/>
        </p:nvSpPr>
        <p:spPr bwMode="auto">
          <a:xfrm>
            <a:off x="7235825" y="645318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r>
              <a:rPr lang="ja-JP" altLang="en-US" sz="1400"/>
              <a:t>千葉市</a:t>
            </a:r>
            <a:r>
              <a:rPr lang="en-US" altLang="ja-JP" sz="1400"/>
              <a:t>HP</a:t>
            </a:r>
            <a:r>
              <a:rPr lang="ja-JP" altLang="en-US" sz="1400"/>
              <a:t>より</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タイトル 1">
            <a:extLst>
              <a:ext uri="{FF2B5EF4-FFF2-40B4-BE49-F238E27FC236}">
                <a16:creationId xmlns:a16="http://schemas.microsoft.com/office/drawing/2014/main" id="{EB378683-CCFE-D686-0E36-85E70013E9B9}"/>
              </a:ext>
            </a:extLst>
          </p:cNvPr>
          <p:cNvSpPr>
            <a:spLocks noGrp="1"/>
          </p:cNvSpPr>
          <p:nvPr>
            <p:ph type="title"/>
          </p:nvPr>
        </p:nvSpPr>
        <p:spPr>
          <a:xfrm>
            <a:off x="1219200" y="609600"/>
            <a:ext cx="6629400" cy="838200"/>
          </a:xfrm>
        </p:spPr>
        <p:txBody>
          <a:bodyPr anchor="ctr"/>
          <a:lstStyle/>
          <a:p>
            <a:pPr algn="ctr"/>
            <a:r>
              <a:rPr lang="ja-JP" altLang="en-US">
                <a:solidFill>
                  <a:srgbClr val="0000FF"/>
                </a:solidFill>
                <a:latin typeface="ＭＳ Ｐゴシック" panose="020B0600070205080204" pitchFamily="34" charset="-128"/>
              </a:rPr>
              <a:t>微小粉塵（</a:t>
            </a:r>
            <a:r>
              <a:rPr lang="en-US" altLang="ja-JP">
                <a:solidFill>
                  <a:srgbClr val="0000FF"/>
                </a:solidFill>
                <a:latin typeface="ＭＳ Ｐゴシック" panose="020B0600070205080204" pitchFamily="34" charset="-128"/>
              </a:rPr>
              <a:t>PM2.5</a:t>
            </a:r>
            <a:r>
              <a:rPr lang="ja-JP" altLang="en-US">
                <a:solidFill>
                  <a:srgbClr val="0000FF"/>
                </a:solidFill>
                <a:latin typeface="ＭＳ Ｐゴシック" panose="020B0600070205080204" pitchFamily="34" charset="-128"/>
              </a:rPr>
              <a:t>）とは </a:t>
            </a:r>
            <a:r>
              <a:rPr lang="en-US" altLang="ja-JP">
                <a:solidFill>
                  <a:srgbClr val="0000FF"/>
                </a:solidFill>
                <a:latin typeface="ＭＳ Ｐゴシック" panose="020B0600070205080204" pitchFamily="34" charset="-128"/>
              </a:rPr>
              <a:t>?</a:t>
            </a:r>
            <a:endParaRPr lang="ja-JP" altLang="en-US">
              <a:solidFill>
                <a:srgbClr val="0000FF"/>
              </a:solidFill>
              <a:latin typeface="ＭＳ Ｐゴシック" panose="020B0600070205080204" pitchFamily="34" charset="-128"/>
            </a:endParaRPr>
          </a:p>
        </p:txBody>
      </p:sp>
      <p:pic>
        <p:nvPicPr>
          <p:cNvPr id="94210" name="コンテンツ プレースホルダ 3" descr="禁煙10.tiff">
            <a:extLst>
              <a:ext uri="{FF2B5EF4-FFF2-40B4-BE49-F238E27FC236}">
                <a16:creationId xmlns:a16="http://schemas.microsoft.com/office/drawing/2014/main" id="{81AB327C-4BBA-C81E-2AFD-A0BB1A0337C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371" r="-21371"/>
          <a:stretch>
            <a:fillRect/>
          </a:stretch>
        </p:blipFill>
        <p:spPr>
          <a:xfrm>
            <a:off x="190500" y="1752600"/>
            <a:ext cx="8724900" cy="4652963"/>
          </a:xfrm>
        </p:spPr>
      </p:pic>
      <p:sp>
        <p:nvSpPr>
          <p:cNvPr id="94211" name="正方形/長方形 3">
            <a:extLst>
              <a:ext uri="{FF2B5EF4-FFF2-40B4-BE49-F238E27FC236}">
                <a16:creationId xmlns:a16="http://schemas.microsoft.com/office/drawing/2014/main" id="{6F350014-86C5-BB3C-C73A-6850FB4A0AF7}"/>
              </a:ext>
            </a:extLst>
          </p:cNvPr>
          <p:cNvSpPr>
            <a:spLocks noChangeArrowheads="1"/>
          </p:cNvSpPr>
          <p:nvPr/>
        </p:nvSpPr>
        <p:spPr bwMode="auto">
          <a:xfrm>
            <a:off x="4343400" y="6611938"/>
            <a:ext cx="480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1000">
                <a:latin typeface="ＭＳ Ｐゴシック" panose="020B0600070205080204" pitchFamily="34" charset="-128"/>
              </a:rPr>
              <a:t>敷地内完全禁煙が必要な理由 </a:t>
            </a:r>
            <a:r>
              <a:rPr lang="en-US" altLang="ja-JP" sz="1000">
                <a:latin typeface="ＭＳ Ｐゴシック" panose="020B0600070205080204" pitchFamily="34" charset="-128"/>
              </a:rPr>
              <a:t>NPO</a:t>
            </a:r>
            <a:r>
              <a:rPr lang="ja-JP" altLang="en-US" sz="1000">
                <a:latin typeface="ＭＳ Ｐゴシック" panose="020B0600070205080204" pitchFamily="34" charset="-128"/>
              </a:rPr>
              <a:t>法人 日本禁煙学会（理事長 作田学） </a:t>
            </a:r>
            <a:r>
              <a:rPr lang="en-US" altLang="ja-JP" sz="1000">
                <a:latin typeface="ＭＳ Ｐゴシック" panose="020B0600070205080204" pitchFamily="34" charset="-128"/>
              </a:rPr>
              <a:t>2010</a:t>
            </a:r>
            <a:r>
              <a:rPr lang="ja-JP" altLang="en-US" sz="1000">
                <a:latin typeface="ＭＳ Ｐゴシック" panose="020B0600070205080204" pitchFamily="34" charset="-128"/>
              </a:rPr>
              <a:t>年</a:t>
            </a:r>
            <a:r>
              <a:rPr lang="en-US" altLang="ja-JP" sz="1000">
                <a:latin typeface="ＭＳ Ｐゴシック" panose="020B0600070205080204" pitchFamily="34" charset="-128"/>
              </a:rPr>
              <a:t>12</a:t>
            </a:r>
            <a:r>
              <a:rPr lang="ja-JP" altLang="en-US" sz="1000">
                <a:latin typeface="ＭＳ Ｐゴシック" panose="020B0600070205080204" pitchFamily="34" charset="-128"/>
              </a:rPr>
              <a:t>月</a:t>
            </a:r>
            <a:endParaRPr lang="en-US" altLang="ja-JP" sz="1000">
              <a:latin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タイトル 1">
            <a:extLst>
              <a:ext uri="{FF2B5EF4-FFF2-40B4-BE49-F238E27FC236}">
                <a16:creationId xmlns:a16="http://schemas.microsoft.com/office/drawing/2014/main" id="{977DB2B0-E771-EC67-EC9C-41EEE124B02F}"/>
              </a:ext>
            </a:extLst>
          </p:cNvPr>
          <p:cNvSpPr>
            <a:spLocks noGrp="1"/>
          </p:cNvSpPr>
          <p:nvPr>
            <p:ph type="title"/>
          </p:nvPr>
        </p:nvSpPr>
        <p:spPr>
          <a:xfrm>
            <a:off x="1524000" y="533400"/>
            <a:ext cx="6248400" cy="685800"/>
          </a:xfrm>
        </p:spPr>
        <p:txBody>
          <a:bodyPr anchor="ctr"/>
          <a:lstStyle/>
          <a:p>
            <a:pPr algn="ctr"/>
            <a:r>
              <a:rPr lang="ja-JP" altLang="en-US" sz="4000">
                <a:solidFill>
                  <a:srgbClr val="000090"/>
                </a:solidFill>
              </a:rPr>
              <a:t>微小粉塵は肺胞まで入る</a:t>
            </a:r>
          </a:p>
        </p:txBody>
      </p:sp>
      <p:pic>
        <p:nvPicPr>
          <p:cNvPr id="96258" name="コンテンツ プレースホルダ 3" descr="禁煙13.tiff">
            <a:extLst>
              <a:ext uri="{FF2B5EF4-FFF2-40B4-BE49-F238E27FC236}">
                <a16:creationId xmlns:a16="http://schemas.microsoft.com/office/drawing/2014/main" id="{D03F8C26-7948-9BD3-1582-946092A104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451" r="-20451"/>
          <a:stretch>
            <a:fillRect/>
          </a:stretch>
        </p:blipFill>
        <p:spPr>
          <a:xfrm>
            <a:off x="-28575" y="1676400"/>
            <a:ext cx="8715375" cy="4648200"/>
          </a:xfrm>
        </p:spPr>
      </p:pic>
      <p:sp>
        <p:nvSpPr>
          <p:cNvPr id="96259" name="正方形/長方形 3">
            <a:extLst>
              <a:ext uri="{FF2B5EF4-FFF2-40B4-BE49-F238E27FC236}">
                <a16:creationId xmlns:a16="http://schemas.microsoft.com/office/drawing/2014/main" id="{139B18F7-254F-9907-6951-667ED32A0B77}"/>
              </a:ext>
            </a:extLst>
          </p:cNvPr>
          <p:cNvSpPr>
            <a:spLocks noChangeArrowheads="1"/>
          </p:cNvSpPr>
          <p:nvPr/>
        </p:nvSpPr>
        <p:spPr bwMode="auto">
          <a:xfrm>
            <a:off x="4343400" y="6611938"/>
            <a:ext cx="480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1000">
                <a:latin typeface="ＭＳ Ｐゴシック" panose="020B0600070205080204" pitchFamily="34" charset="-128"/>
              </a:rPr>
              <a:t>敷地内完全禁煙が必要な理由 </a:t>
            </a:r>
            <a:r>
              <a:rPr lang="en-US" altLang="ja-JP" sz="1000">
                <a:latin typeface="ＭＳ Ｐゴシック" panose="020B0600070205080204" pitchFamily="34" charset="-128"/>
              </a:rPr>
              <a:t>NPO</a:t>
            </a:r>
            <a:r>
              <a:rPr lang="ja-JP" altLang="en-US" sz="1000">
                <a:latin typeface="ＭＳ Ｐゴシック" panose="020B0600070205080204" pitchFamily="34" charset="-128"/>
              </a:rPr>
              <a:t>法人 日本禁煙学会（理事長 作田学） </a:t>
            </a:r>
            <a:r>
              <a:rPr lang="en-US" altLang="ja-JP" sz="1000">
                <a:latin typeface="ＭＳ Ｐゴシック" panose="020B0600070205080204" pitchFamily="34" charset="-128"/>
              </a:rPr>
              <a:t>2010</a:t>
            </a:r>
            <a:r>
              <a:rPr lang="ja-JP" altLang="en-US" sz="1000">
                <a:latin typeface="ＭＳ Ｐゴシック" panose="020B0600070205080204" pitchFamily="34" charset="-128"/>
              </a:rPr>
              <a:t>年</a:t>
            </a:r>
            <a:r>
              <a:rPr lang="en-US" altLang="ja-JP" sz="1000">
                <a:latin typeface="ＭＳ Ｐゴシック" panose="020B0600070205080204" pitchFamily="34" charset="-128"/>
              </a:rPr>
              <a:t>12</a:t>
            </a:r>
            <a:r>
              <a:rPr lang="ja-JP" altLang="en-US" sz="1000">
                <a:latin typeface="ＭＳ Ｐゴシック" panose="020B0600070205080204" pitchFamily="34" charset="-128"/>
              </a:rPr>
              <a:t>月</a:t>
            </a:r>
            <a:endParaRPr lang="en-US" altLang="ja-JP" sz="1000">
              <a:latin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タイトル 1">
            <a:extLst>
              <a:ext uri="{FF2B5EF4-FFF2-40B4-BE49-F238E27FC236}">
                <a16:creationId xmlns:a16="http://schemas.microsoft.com/office/drawing/2014/main" id="{096BCE80-74BF-384E-4A58-BD20A863C0A8}"/>
              </a:ext>
            </a:extLst>
          </p:cNvPr>
          <p:cNvSpPr>
            <a:spLocks noGrp="1"/>
          </p:cNvSpPr>
          <p:nvPr>
            <p:ph type="title" idx="4294967295"/>
          </p:nvPr>
        </p:nvSpPr>
        <p:spPr>
          <a:xfrm>
            <a:off x="2466975" y="139700"/>
            <a:ext cx="4175125" cy="1125538"/>
          </a:xfrm>
        </p:spPr>
        <p:txBody>
          <a:bodyPr anchor="ctr"/>
          <a:lstStyle/>
          <a:p>
            <a:pPr algn="ctr" eaLnBrk="1" hangingPunct="1"/>
            <a:r>
              <a:rPr lang="ja-JP" altLang="en-US" b="1"/>
              <a:t>タバコ栽培</a:t>
            </a:r>
          </a:p>
        </p:txBody>
      </p:sp>
      <p:pic>
        <p:nvPicPr>
          <p:cNvPr id="19458" name="コンテンツ プレースホルダ 3" descr="Tobacco.jpg">
            <a:extLst>
              <a:ext uri="{FF2B5EF4-FFF2-40B4-BE49-F238E27FC236}">
                <a16:creationId xmlns:a16="http://schemas.microsoft.com/office/drawing/2014/main" id="{91610068-2755-1242-CF45-D3DA5DFC112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842000" y="1200150"/>
            <a:ext cx="3276600" cy="4851400"/>
          </a:xfrm>
        </p:spPr>
      </p:pic>
      <p:pic>
        <p:nvPicPr>
          <p:cNvPr id="19459" name="図 5" descr="P529003.jpg">
            <a:extLst>
              <a:ext uri="{FF2B5EF4-FFF2-40B4-BE49-F238E27FC236}">
                <a16:creationId xmlns:a16="http://schemas.microsoft.com/office/drawing/2014/main" id="{FDCCC26B-3F22-61E3-0486-AAC387E53292}"/>
              </a:ext>
            </a:extLst>
          </p:cNvPr>
          <p:cNvPicPr>
            <a:picLocks noChangeAspect="1"/>
          </p:cNvPicPr>
          <p:nvPr/>
        </p:nvPicPr>
        <p:blipFill>
          <a:blip r:embed="rId3">
            <a:extLst>
              <a:ext uri="{28A0092B-C50C-407E-A947-70E740481C1C}">
                <a14:useLocalDpi xmlns:a14="http://schemas.microsoft.com/office/drawing/2010/main" val="0"/>
              </a:ext>
            </a:extLst>
          </a:blip>
          <a:srcRect r="11307"/>
          <a:stretch>
            <a:fillRect/>
          </a:stretch>
        </p:blipFill>
        <p:spPr bwMode="auto">
          <a:xfrm>
            <a:off x="50800" y="1241425"/>
            <a:ext cx="5719763"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5">
            <a:extLst>
              <a:ext uri="{FF2B5EF4-FFF2-40B4-BE49-F238E27FC236}">
                <a16:creationId xmlns:a16="http://schemas.microsoft.com/office/drawing/2014/main" id="{E25AADE0-58C6-C6A6-F341-C1B2F7AF0610}"/>
              </a:ext>
            </a:extLst>
          </p:cNvPr>
          <p:cNvSpPr>
            <a:spLocks noChangeArrowheads="1"/>
          </p:cNvSpPr>
          <p:nvPr/>
        </p:nvSpPr>
        <p:spPr bwMode="auto">
          <a:xfrm>
            <a:off x="2627313" y="6165850"/>
            <a:ext cx="498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200" b="1"/>
              <a:t>背丈は１ｍまで成長します．</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コンテンツ プレースホルダ 3" descr="分煙2-1.tiff">
            <a:extLst>
              <a:ext uri="{FF2B5EF4-FFF2-40B4-BE49-F238E27FC236}">
                <a16:creationId xmlns:a16="http://schemas.microsoft.com/office/drawing/2014/main" id="{F24E475B-92A2-94E0-3243-E54A04287D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955" r="-19955"/>
          <a:stretch>
            <a:fillRect/>
          </a:stretch>
        </p:blipFill>
        <p:spPr>
          <a:xfrm>
            <a:off x="-107950" y="1052513"/>
            <a:ext cx="10610850" cy="5657850"/>
          </a:xfrm>
        </p:spPr>
      </p:pic>
      <p:pic>
        <p:nvPicPr>
          <p:cNvPr id="97282" name="Picture 2" descr="F:\2007-08 背景用\2008背景用\08,01,syanhai 107.jpg">
            <a:extLst>
              <a:ext uri="{FF2B5EF4-FFF2-40B4-BE49-F238E27FC236}">
                <a16:creationId xmlns:a16="http://schemas.microsoft.com/office/drawing/2014/main" id="{D6883E1C-A884-0502-5C6B-29D942960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1925638" cy="144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テキスト ボックス 4">
            <a:extLst>
              <a:ext uri="{FF2B5EF4-FFF2-40B4-BE49-F238E27FC236}">
                <a16:creationId xmlns:a16="http://schemas.microsoft.com/office/drawing/2014/main" id="{0E224B86-F8BD-6B5E-5D69-CFAF203FCD27}"/>
              </a:ext>
            </a:extLst>
          </p:cNvPr>
          <p:cNvSpPr txBox="1">
            <a:spLocks noChangeArrowheads="1"/>
          </p:cNvSpPr>
          <p:nvPr/>
        </p:nvSpPr>
        <p:spPr bwMode="auto">
          <a:xfrm>
            <a:off x="1835150" y="476250"/>
            <a:ext cx="280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a:t>上海の晴天の日の風景</a:t>
            </a:r>
          </a:p>
        </p:txBody>
      </p:sp>
      <p:sp>
        <p:nvSpPr>
          <p:cNvPr id="2" name="屈折矢印 1">
            <a:extLst>
              <a:ext uri="{FF2B5EF4-FFF2-40B4-BE49-F238E27FC236}">
                <a16:creationId xmlns:a16="http://schemas.microsoft.com/office/drawing/2014/main" id="{6F3C2B32-35E0-72C3-C350-EEED3A40C125}"/>
              </a:ext>
            </a:extLst>
          </p:cNvPr>
          <p:cNvSpPr>
            <a:spLocks/>
          </p:cNvSpPr>
          <p:nvPr/>
        </p:nvSpPr>
        <p:spPr bwMode="auto">
          <a:xfrm rot="5400000">
            <a:off x="863600" y="1376363"/>
            <a:ext cx="503238" cy="576262"/>
          </a:xfrm>
          <a:custGeom>
            <a:avLst/>
            <a:gdLst>
              <a:gd name="T0" fmla="*/ 0 w 503238"/>
              <a:gd name="T1" fmla="*/ 450453 h 576262"/>
              <a:gd name="T2" fmla="*/ 314524 w 503238"/>
              <a:gd name="T3" fmla="*/ 450453 h 576262"/>
              <a:gd name="T4" fmla="*/ 314524 w 503238"/>
              <a:gd name="T5" fmla="*/ 125810 h 576262"/>
              <a:gd name="T6" fmla="*/ 251619 w 503238"/>
              <a:gd name="T7" fmla="*/ 125810 h 576262"/>
              <a:gd name="T8" fmla="*/ 377429 w 503238"/>
              <a:gd name="T9" fmla="*/ 0 h 576262"/>
              <a:gd name="T10" fmla="*/ 503238 w 503238"/>
              <a:gd name="T11" fmla="*/ 125810 h 576262"/>
              <a:gd name="T12" fmla="*/ 440333 w 503238"/>
              <a:gd name="T13" fmla="*/ 125810 h 576262"/>
              <a:gd name="T14" fmla="*/ 440333 w 503238"/>
              <a:gd name="T15" fmla="*/ 576262 h 576262"/>
              <a:gd name="T16" fmla="*/ 0 w 503238"/>
              <a:gd name="T17" fmla="*/ 576262 h 576262"/>
              <a:gd name="T18" fmla="*/ 0 w 503238"/>
              <a:gd name="T19" fmla="*/ 450453 h 5762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3238" h="576262">
                <a:moveTo>
                  <a:pt x="0" y="450453"/>
                </a:moveTo>
                <a:lnTo>
                  <a:pt x="314524" y="450453"/>
                </a:lnTo>
                <a:lnTo>
                  <a:pt x="314524" y="125810"/>
                </a:lnTo>
                <a:lnTo>
                  <a:pt x="251619" y="125810"/>
                </a:lnTo>
                <a:lnTo>
                  <a:pt x="377429" y="0"/>
                </a:lnTo>
                <a:lnTo>
                  <a:pt x="503238" y="125810"/>
                </a:lnTo>
                <a:lnTo>
                  <a:pt x="440333" y="125810"/>
                </a:lnTo>
                <a:lnTo>
                  <a:pt x="440333" y="576262"/>
                </a:lnTo>
                <a:lnTo>
                  <a:pt x="0" y="576262"/>
                </a:lnTo>
                <a:lnTo>
                  <a:pt x="0" y="450453"/>
                </a:lnTo>
                <a:close/>
              </a:path>
            </a:pathLst>
          </a:custGeom>
          <a:solidFill>
            <a:srgbClr val="FF0000"/>
          </a:solidFill>
          <a:ln w="9525" cap="flat" cmpd="sng">
            <a:solidFill>
              <a:srgbClr val="FF0000"/>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sp>
        <p:nvSpPr>
          <p:cNvPr id="3" name="右矢印 2">
            <a:extLst>
              <a:ext uri="{FF2B5EF4-FFF2-40B4-BE49-F238E27FC236}">
                <a16:creationId xmlns:a16="http://schemas.microsoft.com/office/drawing/2014/main" id="{96FF8230-6BC9-138C-0E7D-C404A29A83B1}"/>
              </a:ext>
            </a:extLst>
          </p:cNvPr>
          <p:cNvSpPr/>
          <p:nvPr/>
        </p:nvSpPr>
        <p:spPr>
          <a:xfrm>
            <a:off x="107950" y="5516563"/>
            <a:ext cx="1223963" cy="93662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a:defRPr/>
            </a:pPr>
            <a:r>
              <a:rPr lang="ja-JP" altLang="en-US" sz="2400">
                <a:solidFill>
                  <a:srgbClr val="0070C0"/>
                </a:solidFill>
                <a:latin typeface="Toppan Bunkyu Midashi Gothic Ex" panose="020B0900000000000000" pitchFamily="34" charset="-128"/>
                <a:ea typeface="Toppan Bunkyu Midashi Gothic Ex" panose="020B0900000000000000" pitchFamily="34" charset="-128"/>
              </a:rPr>
              <a:t>安</a:t>
            </a:r>
            <a:r>
              <a:rPr lang="en-US" altLang="ja-JP" sz="2400">
                <a:solidFill>
                  <a:srgbClr val="0070C0"/>
                </a:solidFill>
                <a:latin typeface="Toppan Bunkyu Midashi Gothic Ex" panose="020B0900000000000000" pitchFamily="34" charset="-128"/>
                <a:ea typeface="Toppan Bunkyu Midashi Gothic Ex" panose="020B0900000000000000" pitchFamily="34" charset="-128"/>
              </a:rPr>
              <a:t> </a:t>
            </a:r>
            <a:r>
              <a:rPr lang="ja-JP" altLang="en-US" sz="2400">
                <a:solidFill>
                  <a:srgbClr val="0070C0"/>
                </a:solidFill>
                <a:latin typeface="Toppan Bunkyu Midashi Gothic Ex" panose="020B0900000000000000" pitchFamily="34" charset="-128"/>
                <a:ea typeface="Toppan Bunkyu Midashi Gothic Ex" panose="020B0900000000000000" pitchFamily="34" charset="-128"/>
              </a:rPr>
              <a:t>全</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コンテンツ プレースホルダ 3" descr="tabako 004.jpg">
            <a:extLst>
              <a:ext uri="{FF2B5EF4-FFF2-40B4-BE49-F238E27FC236}">
                <a16:creationId xmlns:a16="http://schemas.microsoft.com/office/drawing/2014/main" id="{EB1D5688-7CA9-EF1E-7214-BD1AEA41ED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9199" t="79967" r="36163" b="3908"/>
          <a:stretch>
            <a:fillRect/>
          </a:stretch>
        </p:blipFill>
        <p:spPr>
          <a:xfrm>
            <a:off x="179388" y="1052513"/>
            <a:ext cx="8820150" cy="5653087"/>
          </a:xfrm>
        </p:spPr>
      </p:pic>
      <p:sp>
        <p:nvSpPr>
          <p:cNvPr id="99330" name="タイトル 1">
            <a:extLst>
              <a:ext uri="{FF2B5EF4-FFF2-40B4-BE49-F238E27FC236}">
                <a16:creationId xmlns:a16="http://schemas.microsoft.com/office/drawing/2014/main" id="{8CE066B3-DDB6-B84E-DF7E-097F07EA8DDE}"/>
              </a:ext>
            </a:extLst>
          </p:cNvPr>
          <p:cNvSpPr>
            <a:spLocks noGrp="1"/>
          </p:cNvSpPr>
          <p:nvPr>
            <p:ph type="title"/>
          </p:nvPr>
        </p:nvSpPr>
        <p:spPr>
          <a:xfrm>
            <a:off x="0" y="0"/>
            <a:ext cx="9144000" cy="765175"/>
          </a:xfrm>
        </p:spPr>
        <p:txBody>
          <a:bodyPr anchor="ctr"/>
          <a:lstStyle/>
          <a:p>
            <a:pPr algn="ctr"/>
            <a:r>
              <a:rPr lang="ja-JP" altLang="en-US" sz="2900">
                <a:solidFill>
                  <a:srgbClr val="0000FF"/>
                </a:solidFill>
              </a:rPr>
              <a:t>喫煙場所によるニコチン曝露（尿中コチニンを指標として）</a:t>
            </a:r>
          </a:p>
        </p:txBody>
      </p:sp>
      <p:sp>
        <p:nvSpPr>
          <p:cNvPr id="99331" name="正方形/長方形 3">
            <a:extLst>
              <a:ext uri="{FF2B5EF4-FFF2-40B4-BE49-F238E27FC236}">
                <a16:creationId xmlns:a16="http://schemas.microsoft.com/office/drawing/2014/main" id="{2AB10B56-C7C6-1A91-9DA2-425826897041}"/>
              </a:ext>
            </a:extLst>
          </p:cNvPr>
          <p:cNvSpPr>
            <a:spLocks noChangeArrowheads="1"/>
          </p:cNvSpPr>
          <p:nvPr/>
        </p:nvSpPr>
        <p:spPr bwMode="auto">
          <a:xfrm>
            <a:off x="8693150" y="6443663"/>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a:solidFill>
                  <a:srgbClr val="FF0000"/>
                </a:solidFill>
              </a:rPr>
              <a:t>中</a:t>
            </a:r>
          </a:p>
        </p:txBody>
      </p:sp>
      <p:sp>
        <p:nvSpPr>
          <p:cNvPr id="8" name="左カーブ矢印 7">
            <a:extLst>
              <a:ext uri="{FF2B5EF4-FFF2-40B4-BE49-F238E27FC236}">
                <a16:creationId xmlns:a16="http://schemas.microsoft.com/office/drawing/2014/main" id="{81899372-532B-9259-B39C-E84F72E9F52F}"/>
              </a:ext>
            </a:extLst>
          </p:cNvPr>
          <p:cNvSpPr>
            <a:spLocks noChangeArrowheads="1"/>
          </p:cNvSpPr>
          <p:nvPr/>
        </p:nvSpPr>
        <p:spPr bwMode="auto">
          <a:xfrm>
            <a:off x="6732588" y="2133600"/>
            <a:ext cx="431800" cy="863600"/>
          </a:xfrm>
          <a:prstGeom prst="curvedLeftArrow">
            <a:avLst>
              <a:gd name="adj1" fmla="val 25000"/>
              <a:gd name="adj2" fmla="val 50000"/>
              <a:gd name="adj3" fmla="val 25000"/>
            </a:avLst>
          </a:prstGeom>
          <a:solidFill>
            <a:srgbClr val="FF2D99"/>
          </a:solidFill>
          <a:ln>
            <a:noFill/>
          </a:ln>
          <a:effectLst>
            <a:outerShdw blurRad="57150" dist="38100" dir="5400000" algn="ctr" rotWithShape="0">
              <a:srgbClr val="002041">
                <a:alpha val="48000"/>
              </a:srgbClr>
            </a:outerShdw>
          </a:effectLst>
        </p:spPr>
        <p:txBody>
          <a:bodyPr anchor="ctr"/>
          <a:lstStyle/>
          <a:p>
            <a:pPr algn="ctr" eaLnBrk="1" hangingPunct="1">
              <a:defRPr/>
            </a:pPr>
            <a:endParaRPr lang="ja-JP" altLang="en-US">
              <a:solidFill>
                <a:srgbClr val="0000FF"/>
              </a:solidFill>
              <a:latin typeface="+mn-lt"/>
              <a:ea typeface="+mn-ea"/>
            </a:endParaRPr>
          </a:p>
        </p:txBody>
      </p:sp>
      <p:sp>
        <p:nvSpPr>
          <p:cNvPr id="9" name="左カーブ矢印 8">
            <a:extLst>
              <a:ext uri="{FF2B5EF4-FFF2-40B4-BE49-F238E27FC236}">
                <a16:creationId xmlns:a16="http://schemas.microsoft.com/office/drawing/2014/main" id="{8AB930B9-DBE6-6D18-B831-B77302D3CA19}"/>
              </a:ext>
            </a:extLst>
          </p:cNvPr>
          <p:cNvSpPr>
            <a:spLocks noChangeArrowheads="1"/>
          </p:cNvSpPr>
          <p:nvPr/>
        </p:nvSpPr>
        <p:spPr bwMode="auto">
          <a:xfrm>
            <a:off x="6732588" y="2133600"/>
            <a:ext cx="576262" cy="2303463"/>
          </a:xfrm>
          <a:prstGeom prst="curvedLeftArrow">
            <a:avLst>
              <a:gd name="adj1" fmla="val 24983"/>
              <a:gd name="adj2" fmla="val 50003"/>
              <a:gd name="adj3" fmla="val 25000"/>
            </a:avLst>
          </a:prstGeom>
          <a:solidFill>
            <a:srgbClr val="FF2D99"/>
          </a:solidFill>
          <a:ln>
            <a:noFill/>
          </a:ln>
          <a:effectLst>
            <a:outerShdw blurRad="57150" dist="38100" dir="5400000" algn="ctr" rotWithShape="0">
              <a:srgbClr val="002041">
                <a:alpha val="48000"/>
              </a:srgbClr>
            </a:outerShdw>
          </a:effectLst>
        </p:spPr>
        <p:txBody>
          <a:bodyPr anchor="ctr"/>
          <a:lstStyle/>
          <a:p>
            <a:pPr algn="ctr" eaLnBrk="1" hangingPunct="1">
              <a:defRPr/>
            </a:pPr>
            <a:endParaRPr lang="ja-JP" altLang="en-US">
              <a:solidFill>
                <a:srgbClr val="0000FF"/>
              </a:solidFill>
              <a:latin typeface="+mn-lt"/>
              <a:ea typeface="+mn-ea"/>
            </a:endParaRPr>
          </a:p>
        </p:txBody>
      </p:sp>
      <p:sp>
        <p:nvSpPr>
          <p:cNvPr id="10" name="左カーブ矢印 9">
            <a:extLst>
              <a:ext uri="{FF2B5EF4-FFF2-40B4-BE49-F238E27FC236}">
                <a16:creationId xmlns:a16="http://schemas.microsoft.com/office/drawing/2014/main" id="{B184531E-215B-1C93-5207-47807D759D40}"/>
              </a:ext>
            </a:extLst>
          </p:cNvPr>
          <p:cNvSpPr>
            <a:spLocks noChangeArrowheads="1"/>
          </p:cNvSpPr>
          <p:nvPr/>
        </p:nvSpPr>
        <p:spPr bwMode="auto">
          <a:xfrm>
            <a:off x="6732588" y="2133600"/>
            <a:ext cx="863600" cy="3816350"/>
          </a:xfrm>
          <a:prstGeom prst="curvedLeftArrow">
            <a:avLst>
              <a:gd name="adj1" fmla="val 25001"/>
              <a:gd name="adj2" fmla="val 50001"/>
              <a:gd name="adj3" fmla="val 25000"/>
            </a:avLst>
          </a:prstGeom>
          <a:solidFill>
            <a:srgbClr val="FF2D99"/>
          </a:solidFill>
          <a:ln>
            <a:noFill/>
          </a:ln>
          <a:effectLst>
            <a:outerShdw blurRad="57150" dist="38100" dir="5400000" algn="ctr" rotWithShape="0">
              <a:srgbClr val="002041">
                <a:alpha val="48000"/>
              </a:srgbClr>
            </a:outerShdw>
          </a:effectLst>
        </p:spPr>
        <p:txBody>
          <a:bodyPr anchor="ctr"/>
          <a:lstStyle/>
          <a:p>
            <a:pPr algn="ctr" eaLnBrk="1" hangingPunct="1">
              <a:defRPr/>
            </a:pPr>
            <a:endParaRPr lang="ja-JP" altLang="en-US">
              <a:solidFill>
                <a:srgbClr val="0000FF"/>
              </a:solidFill>
              <a:latin typeface="+mn-lt"/>
              <a:ea typeface="+mn-ea"/>
            </a:endParaRPr>
          </a:p>
        </p:txBody>
      </p:sp>
      <p:sp>
        <p:nvSpPr>
          <p:cNvPr id="11" name="星 5 10">
            <a:extLst>
              <a:ext uri="{FF2B5EF4-FFF2-40B4-BE49-F238E27FC236}">
                <a16:creationId xmlns:a16="http://schemas.microsoft.com/office/drawing/2014/main" id="{86F4A429-6BC0-5D11-DD2C-3CCB7902E4F2}"/>
              </a:ext>
            </a:extLst>
          </p:cNvPr>
          <p:cNvSpPr/>
          <p:nvPr/>
        </p:nvSpPr>
        <p:spPr>
          <a:xfrm>
            <a:off x="107950"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EC4770B4-E4E6-D358-AB1E-37772DEEEEE1}"/>
              </a:ext>
            </a:extLst>
          </p:cNvPr>
          <p:cNvSpPr>
            <a:spLocks noChangeArrowheads="1"/>
          </p:cNvSpPr>
          <p:nvPr/>
        </p:nvSpPr>
        <p:spPr bwMode="auto">
          <a:xfrm>
            <a:off x="304800" y="3048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4800" b="1">
                <a:solidFill>
                  <a:schemeClr val="tx2"/>
                </a:solidFill>
              </a:rPr>
              <a:t>子ども　と　受動喫煙</a:t>
            </a:r>
          </a:p>
        </p:txBody>
      </p:sp>
      <p:sp>
        <p:nvSpPr>
          <p:cNvPr id="100354" name="Rectangle 3">
            <a:extLst>
              <a:ext uri="{FF2B5EF4-FFF2-40B4-BE49-F238E27FC236}">
                <a16:creationId xmlns:a16="http://schemas.microsoft.com/office/drawing/2014/main" id="{8F8890AB-2267-B1A4-1AFD-87BDA0266D6C}"/>
              </a:ext>
            </a:extLst>
          </p:cNvPr>
          <p:cNvSpPr>
            <a:spLocks noChangeArrowheads="1"/>
          </p:cNvSpPr>
          <p:nvPr/>
        </p:nvSpPr>
        <p:spPr bwMode="auto">
          <a:xfrm>
            <a:off x="755650" y="1989138"/>
            <a:ext cx="30956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ja-JP" altLang="en-US" sz="4400" b="1"/>
              <a:t>ぜんそく　　</a:t>
            </a:r>
          </a:p>
          <a:p>
            <a:pPr eaLnBrk="1" hangingPunct="1">
              <a:spcBef>
                <a:spcPct val="20000"/>
              </a:spcBef>
              <a:buFontTx/>
              <a:buChar char="•"/>
            </a:pPr>
            <a:r>
              <a:rPr lang="ja-JP" altLang="en-US" sz="4400" b="1"/>
              <a:t>鼻炎</a:t>
            </a:r>
          </a:p>
          <a:p>
            <a:pPr eaLnBrk="1" hangingPunct="1">
              <a:spcBef>
                <a:spcPct val="20000"/>
              </a:spcBef>
              <a:buFontTx/>
              <a:buChar char="•"/>
            </a:pPr>
            <a:r>
              <a:rPr lang="ja-JP" altLang="en-US" sz="4400" b="1"/>
              <a:t>かぜ</a:t>
            </a:r>
          </a:p>
          <a:p>
            <a:pPr eaLnBrk="1" hangingPunct="1">
              <a:spcBef>
                <a:spcPct val="20000"/>
              </a:spcBef>
              <a:buFontTx/>
              <a:buChar char="•"/>
            </a:pPr>
            <a:r>
              <a:rPr lang="ja-JP" altLang="en-US" sz="4400" b="1"/>
              <a:t>虫歯</a:t>
            </a:r>
          </a:p>
          <a:p>
            <a:pPr eaLnBrk="1" hangingPunct="1">
              <a:spcBef>
                <a:spcPct val="20000"/>
              </a:spcBef>
              <a:buFontTx/>
              <a:buChar char="•"/>
            </a:pPr>
            <a:r>
              <a:rPr lang="ja-JP" altLang="en-US" sz="4400" b="1"/>
              <a:t>学力低下</a:t>
            </a:r>
          </a:p>
          <a:p>
            <a:pPr eaLnBrk="1" hangingPunct="1">
              <a:spcBef>
                <a:spcPct val="20000"/>
              </a:spcBef>
              <a:buFontTx/>
              <a:buChar char="•"/>
            </a:pPr>
            <a:endParaRPr lang="en-US" altLang="ja-JP" sz="4400"/>
          </a:p>
        </p:txBody>
      </p:sp>
      <p:pic>
        <p:nvPicPr>
          <p:cNvPr id="100355" name="Picture 6" descr="The study looked at the health risks of passive smoking">
            <a:extLst>
              <a:ext uri="{FF2B5EF4-FFF2-40B4-BE49-F238E27FC236}">
                <a16:creationId xmlns:a16="http://schemas.microsoft.com/office/drawing/2014/main" id="{51CE9400-C0F7-0AAF-5DFD-F8D8803101D4}"/>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96000" y="228600"/>
            <a:ext cx="28194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3" descr="喘息">
            <a:extLst>
              <a:ext uri="{FF2B5EF4-FFF2-40B4-BE49-F238E27FC236}">
                <a16:creationId xmlns:a16="http://schemas.microsoft.com/office/drawing/2014/main" id="{FCC9EECB-8271-292D-5A53-2B3BDAEE8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3068638"/>
            <a:ext cx="48736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星 5 5">
            <a:extLst>
              <a:ext uri="{FF2B5EF4-FFF2-40B4-BE49-F238E27FC236}">
                <a16:creationId xmlns:a16="http://schemas.microsoft.com/office/drawing/2014/main" id="{75392336-0CF1-97DF-A6B0-61B2EA2BF485}"/>
              </a:ext>
            </a:extLst>
          </p:cNvPr>
          <p:cNvSpPr/>
          <p:nvPr/>
        </p:nvSpPr>
        <p:spPr>
          <a:xfrm>
            <a:off x="22225"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cxnSp>
        <p:nvCxnSpPr>
          <p:cNvPr id="3" name="直線コネクタ 2">
            <a:extLst>
              <a:ext uri="{FF2B5EF4-FFF2-40B4-BE49-F238E27FC236}">
                <a16:creationId xmlns:a16="http://schemas.microsoft.com/office/drawing/2014/main" id="{63F0B80E-3BDA-DA4B-623A-AEDF3755982F}"/>
              </a:ext>
            </a:extLst>
          </p:cNvPr>
          <p:cNvCxnSpPr/>
          <p:nvPr/>
        </p:nvCxnSpPr>
        <p:spPr>
          <a:xfrm>
            <a:off x="1258888" y="5157788"/>
            <a:ext cx="100965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3E83FF87-C4CC-0D57-6F4F-709B02FFF713}"/>
              </a:ext>
            </a:extLst>
          </p:cNvPr>
          <p:cNvCxnSpPr/>
          <p:nvPr/>
        </p:nvCxnSpPr>
        <p:spPr>
          <a:xfrm>
            <a:off x="1258888" y="5949950"/>
            <a:ext cx="2160587"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3074">
            <a:extLst>
              <a:ext uri="{FF2B5EF4-FFF2-40B4-BE49-F238E27FC236}">
                <a16:creationId xmlns:a16="http://schemas.microsoft.com/office/drawing/2014/main" id="{96814796-FFCD-E04D-4AA4-16E428905634}"/>
              </a:ext>
            </a:extLst>
          </p:cNvPr>
          <p:cNvSpPr txBox="1">
            <a:spLocks noChangeArrowheads="1"/>
          </p:cNvSpPr>
          <p:nvPr/>
        </p:nvSpPr>
        <p:spPr bwMode="auto">
          <a:xfrm rot="-5400000">
            <a:off x="-241300" y="3489326"/>
            <a:ext cx="259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400" b="1">
                <a:solidFill>
                  <a:srgbClr val="000090"/>
                </a:solidFill>
              </a:rPr>
              <a:t>肺がんにかかる率</a:t>
            </a:r>
            <a:endParaRPr lang="ja-JP" altLang="en-US" b="1">
              <a:solidFill>
                <a:srgbClr val="000090"/>
              </a:solidFill>
            </a:endParaRPr>
          </a:p>
        </p:txBody>
      </p:sp>
      <p:sp>
        <p:nvSpPr>
          <p:cNvPr id="102402" name="Text Box 3075">
            <a:extLst>
              <a:ext uri="{FF2B5EF4-FFF2-40B4-BE49-F238E27FC236}">
                <a16:creationId xmlns:a16="http://schemas.microsoft.com/office/drawing/2014/main" id="{C5C2F432-B939-7009-9546-50A3864636F1}"/>
              </a:ext>
            </a:extLst>
          </p:cNvPr>
          <p:cNvSpPr txBox="1">
            <a:spLocks noChangeArrowheads="1"/>
          </p:cNvSpPr>
          <p:nvPr/>
        </p:nvSpPr>
        <p:spPr bwMode="auto">
          <a:xfrm>
            <a:off x="2124075" y="5805488"/>
            <a:ext cx="57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なし</a:t>
            </a:r>
            <a:endParaRPr lang="ja-JP" altLang="en-US" b="1">
              <a:solidFill>
                <a:srgbClr val="000090"/>
              </a:solidFill>
            </a:endParaRPr>
          </a:p>
        </p:txBody>
      </p:sp>
      <p:sp>
        <p:nvSpPr>
          <p:cNvPr id="102403" name="Rectangle 3076">
            <a:extLst>
              <a:ext uri="{FF2B5EF4-FFF2-40B4-BE49-F238E27FC236}">
                <a16:creationId xmlns:a16="http://schemas.microsoft.com/office/drawing/2014/main" id="{F4DBEFF2-1CA1-AD1D-C46C-830A5396BDF0}"/>
              </a:ext>
            </a:extLst>
          </p:cNvPr>
          <p:cNvSpPr>
            <a:spLocks noChangeArrowheads="1"/>
          </p:cNvSpPr>
          <p:nvPr/>
        </p:nvSpPr>
        <p:spPr bwMode="auto">
          <a:xfrm>
            <a:off x="3203575" y="580548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たまに</a:t>
            </a:r>
            <a:endParaRPr lang="ja-JP" altLang="en-US" b="1">
              <a:solidFill>
                <a:srgbClr val="000090"/>
              </a:solidFill>
            </a:endParaRPr>
          </a:p>
        </p:txBody>
      </p:sp>
      <p:sp>
        <p:nvSpPr>
          <p:cNvPr id="102404" name="Rectangle 3077">
            <a:extLst>
              <a:ext uri="{FF2B5EF4-FFF2-40B4-BE49-F238E27FC236}">
                <a16:creationId xmlns:a16="http://schemas.microsoft.com/office/drawing/2014/main" id="{94249958-0B16-A2F5-873B-1B207165C940}"/>
              </a:ext>
            </a:extLst>
          </p:cNvPr>
          <p:cNvSpPr>
            <a:spLocks noChangeArrowheads="1"/>
          </p:cNvSpPr>
          <p:nvPr/>
        </p:nvSpPr>
        <p:spPr bwMode="auto">
          <a:xfrm>
            <a:off x="4356100" y="580548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週数回</a:t>
            </a:r>
            <a:endParaRPr lang="ja-JP" altLang="en-US" b="1">
              <a:solidFill>
                <a:srgbClr val="000090"/>
              </a:solidFill>
            </a:endParaRPr>
          </a:p>
        </p:txBody>
      </p:sp>
      <p:sp>
        <p:nvSpPr>
          <p:cNvPr id="102405" name="Rectangle 3078">
            <a:extLst>
              <a:ext uri="{FF2B5EF4-FFF2-40B4-BE49-F238E27FC236}">
                <a16:creationId xmlns:a16="http://schemas.microsoft.com/office/drawing/2014/main" id="{9927F308-269A-7AEB-5D82-FE585FD83614}"/>
              </a:ext>
            </a:extLst>
          </p:cNvPr>
          <p:cNvSpPr>
            <a:spLocks noChangeArrowheads="1"/>
          </p:cNvSpPr>
          <p:nvPr/>
        </p:nvSpPr>
        <p:spPr bwMode="auto">
          <a:xfrm>
            <a:off x="5651500" y="5805488"/>
            <a:ext cx="644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毎日</a:t>
            </a:r>
            <a:endParaRPr lang="ja-JP" altLang="en-US" b="1">
              <a:solidFill>
                <a:srgbClr val="000090"/>
              </a:solidFill>
            </a:endParaRPr>
          </a:p>
        </p:txBody>
      </p:sp>
      <p:sp>
        <p:nvSpPr>
          <p:cNvPr id="102406" name="Rectangle 3079">
            <a:extLst>
              <a:ext uri="{FF2B5EF4-FFF2-40B4-BE49-F238E27FC236}">
                <a16:creationId xmlns:a16="http://schemas.microsoft.com/office/drawing/2014/main" id="{CDE95639-CC4C-36E2-F9AF-630DDD438884}"/>
              </a:ext>
            </a:extLst>
          </p:cNvPr>
          <p:cNvSpPr>
            <a:spLocks noChangeArrowheads="1"/>
          </p:cNvSpPr>
          <p:nvPr/>
        </p:nvSpPr>
        <p:spPr bwMode="auto">
          <a:xfrm>
            <a:off x="6516688" y="5805488"/>
            <a:ext cx="1335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毎日長時間</a:t>
            </a:r>
            <a:endParaRPr lang="ja-JP" altLang="en-US" b="1">
              <a:solidFill>
                <a:srgbClr val="000090"/>
              </a:solidFill>
            </a:endParaRPr>
          </a:p>
        </p:txBody>
      </p:sp>
      <p:sp>
        <p:nvSpPr>
          <p:cNvPr id="102407" name="Text Box 3080">
            <a:extLst>
              <a:ext uri="{FF2B5EF4-FFF2-40B4-BE49-F238E27FC236}">
                <a16:creationId xmlns:a16="http://schemas.microsoft.com/office/drawing/2014/main" id="{2401CB0C-5E6B-480B-C016-13B72466BE6C}"/>
              </a:ext>
            </a:extLst>
          </p:cNvPr>
          <p:cNvSpPr txBox="1">
            <a:spLocks noChangeArrowheads="1"/>
          </p:cNvSpPr>
          <p:nvPr/>
        </p:nvSpPr>
        <p:spPr bwMode="auto">
          <a:xfrm>
            <a:off x="1371600" y="123825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1600" b="1">
                <a:solidFill>
                  <a:srgbClr val="000090"/>
                </a:solidFill>
              </a:rPr>
              <a:t>倍</a:t>
            </a:r>
            <a:endParaRPr lang="ja-JP" altLang="en-US" b="1">
              <a:solidFill>
                <a:srgbClr val="000090"/>
              </a:solidFill>
            </a:endParaRPr>
          </a:p>
        </p:txBody>
      </p:sp>
      <p:sp>
        <p:nvSpPr>
          <p:cNvPr id="102408" name="Rectangle 3081">
            <a:extLst>
              <a:ext uri="{FF2B5EF4-FFF2-40B4-BE49-F238E27FC236}">
                <a16:creationId xmlns:a16="http://schemas.microsoft.com/office/drawing/2014/main" id="{F5CF4EB4-81DF-3A94-2E17-3269D0875A45}"/>
              </a:ext>
            </a:extLst>
          </p:cNvPr>
          <p:cNvSpPr>
            <a:spLocks noChangeArrowheads="1"/>
          </p:cNvSpPr>
          <p:nvPr/>
        </p:nvSpPr>
        <p:spPr bwMode="auto">
          <a:xfrm>
            <a:off x="3635375" y="6165850"/>
            <a:ext cx="2328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400" b="1">
                <a:solidFill>
                  <a:srgbClr val="000090"/>
                </a:solidFill>
                <a:latin typeface="ＭＳ Ｐゴシック" panose="020B0600070205080204" pitchFamily="34" charset="-128"/>
              </a:rPr>
              <a:t>受動喫煙の程度</a:t>
            </a:r>
          </a:p>
        </p:txBody>
      </p:sp>
      <p:sp>
        <p:nvSpPr>
          <p:cNvPr id="102409" name="Rectangle 3083">
            <a:extLst>
              <a:ext uri="{FF2B5EF4-FFF2-40B4-BE49-F238E27FC236}">
                <a16:creationId xmlns:a16="http://schemas.microsoft.com/office/drawing/2014/main" id="{1CD320D7-5258-3F84-714C-A71A2D3BD9E0}"/>
              </a:ext>
            </a:extLst>
          </p:cNvPr>
          <p:cNvSpPr>
            <a:spLocks noChangeArrowheads="1"/>
          </p:cNvSpPr>
          <p:nvPr/>
        </p:nvSpPr>
        <p:spPr bwMode="auto">
          <a:xfrm>
            <a:off x="1416050" y="5518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0</a:t>
            </a:r>
          </a:p>
        </p:txBody>
      </p:sp>
      <p:sp>
        <p:nvSpPr>
          <p:cNvPr id="102410" name="Rectangle 3084">
            <a:extLst>
              <a:ext uri="{FF2B5EF4-FFF2-40B4-BE49-F238E27FC236}">
                <a16:creationId xmlns:a16="http://schemas.microsoft.com/office/drawing/2014/main" id="{84FC5424-7277-64BA-0F7D-D530EB09AC05}"/>
              </a:ext>
            </a:extLst>
          </p:cNvPr>
          <p:cNvSpPr>
            <a:spLocks noChangeArrowheads="1"/>
          </p:cNvSpPr>
          <p:nvPr/>
        </p:nvSpPr>
        <p:spPr bwMode="auto">
          <a:xfrm>
            <a:off x="1416050" y="45481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1</a:t>
            </a:r>
          </a:p>
        </p:txBody>
      </p:sp>
      <p:sp>
        <p:nvSpPr>
          <p:cNvPr id="102411" name="Rectangle 3085">
            <a:extLst>
              <a:ext uri="{FF2B5EF4-FFF2-40B4-BE49-F238E27FC236}">
                <a16:creationId xmlns:a16="http://schemas.microsoft.com/office/drawing/2014/main" id="{67211EDA-66B7-FD97-7B64-4BCBED3C7D36}"/>
              </a:ext>
            </a:extLst>
          </p:cNvPr>
          <p:cNvSpPr>
            <a:spLocks noChangeArrowheads="1"/>
          </p:cNvSpPr>
          <p:nvPr/>
        </p:nvSpPr>
        <p:spPr bwMode="auto">
          <a:xfrm>
            <a:off x="1416050" y="35464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2</a:t>
            </a:r>
          </a:p>
        </p:txBody>
      </p:sp>
      <p:sp>
        <p:nvSpPr>
          <p:cNvPr id="102412" name="Rectangle 3086">
            <a:extLst>
              <a:ext uri="{FF2B5EF4-FFF2-40B4-BE49-F238E27FC236}">
                <a16:creationId xmlns:a16="http://schemas.microsoft.com/office/drawing/2014/main" id="{36805C07-EFF7-BA67-22B0-6B1D418865F2}"/>
              </a:ext>
            </a:extLst>
          </p:cNvPr>
          <p:cNvSpPr>
            <a:spLocks noChangeArrowheads="1"/>
          </p:cNvSpPr>
          <p:nvPr/>
        </p:nvSpPr>
        <p:spPr bwMode="auto">
          <a:xfrm>
            <a:off x="1416050" y="25415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3</a:t>
            </a:r>
          </a:p>
        </p:txBody>
      </p:sp>
      <p:sp>
        <p:nvSpPr>
          <p:cNvPr id="102413" name="Rectangle 3087">
            <a:extLst>
              <a:ext uri="{FF2B5EF4-FFF2-40B4-BE49-F238E27FC236}">
                <a16:creationId xmlns:a16="http://schemas.microsoft.com/office/drawing/2014/main" id="{846FC000-822D-FB2A-5CCA-7E4E509EDFC6}"/>
              </a:ext>
            </a:extLst>
          </p:cNvPr>
          <p:cNvSpPr>
            <a:spLocks noChangeArrowheads="1"/>
          </p:cNvSpPr>
          <p:nvPr/>
        </p:nvSpPr>
        <p:spPr bwMode="auto">
          <a:xfrm>
            <a:off x="1416050" y="1538288"/>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b="1">
                <a:solidFill>
                  <a:srgbClr val="000090"/>
                </a:solidFill>
                <a:latin typeface="ＭＳ Ｐゴシック" panose="020B0600070205080204" pitchFamily="34" charset="-128"/>
              </a:rPr>
              <a:t>4</a:t>
            </a:r>
          </a:p>
        </p:txBody>
      </p:sp>
      <p:sp>
        <p:nvSpPr>
          <p:cNvPr id="102414" name="Rectangle 3088">
            <a:extLst>
              <a:ext uri="{FF2B5EF4-FFF2-40B4-BE49-F238E27FC236}">
                <a16:creationId xmlns:a16="http://schemas.microsoft.com/office/drawing/2014/main" id="{5B8A617E-B2EE-9B90-F634-EF6E9281256C}"/>
              </a:ext>
            </a:extLst>
          </p:cNvPr>
          <p:cNvSpPr>
            <a:spLocks noChangeArrowheads="1"/>
          </p:cNvSpPr>
          <p:nvPr/>
        </p:nvSpPr>
        <p:spPr bwMode="auto">
          <a:xfrm>
            <a:off x="900113" y="765175"/>
            <a:ext cx="74025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3200" b="1">
                <a:solidFill>
                  <a:srgbClr val="000090"/>
                </a:solidFill>
              </a:rPr>
              <a:t>子ども時代の受動喫煙と 成人後の肺がん</a:t>
            </a:r>
          </a:p>
        </p:txBody>
      </p:sp>
      <p:cxnSp>
        <p:nvCxnSpPr>
          <p:cNvPr id="21" name="直線コネクタ 20">
            <a:extLst>
              <a:ext uri="{FF2B5EF4-FFF2-40B4-BE49-F238E27FC236}">
                <a16:creationId xmlns:a16="http://schemas.microsoft.com/office/drawing/2014/main" id="{40991B21-395E-B388-3F7D-C45200E22C5B}"/>
              </a:ext>
            </a:extLst>
          </p:cNvPr>
          <p:cNvCxnSpPr>
            <a:cxnSpLocks noChangeShapeType="1"/>
          </p:cNvCxnSpPr>
          <p:nvPr/>
        </p:nvCxnSpPr>
        <p:spPr bwMode="auto">
          <a:xfrm>
            <a:off x="1692275" y="2708275"/>
            <a:ext cx="6192838" cy="0"/>
          </a:xfrm>
          <a:prstGeom prst="line">
            <a:avLst/>
          </a:prstGeom>
          <a:noFill/>
          <a:ln w="6350">
            <a:solidFill>
              <a:schemeClr val="accent1"/>
            </a:solidFill>
            <a:round/>
            <a:headEnd/>
            <a:tailEnd/>
          </a:ln>
          <a:effectLst>
            <a:outerShdw blurRad="57150" dist="38100" dir="5400000" algn="ctr" rotWithShape="0">
              <a:srgbClr val="002041">
                <a:alpha val="48000"/>
              </a:srgbClr>
            </a:outerShdw>
          </a:effectLst>
        </p:spPr>
      </p:cxnSp>
      <p:cxnSp>
        <p:nvCxnSpPr>
          <p:cNvPr id="22" name="直線コネクタ 21">
            <a:extLst>
              <a:ext uri="{FF2B5EF4-FFF2-40B4-BE49-F238E27FC236}">
                <a16:creationId xmlns:a16="http://schemas.microsoft.com/office/drawing/2014/main" id="{864D0C78-4F8C-D080-D270-B7BB233B6191}"/>
              </a:ext>
            </a:extLst>
          </p:cNvPr>
          <p:cNvCxnSpPr>
            <a:cxnSpLocks noChangeShapeType="1"/>
          </p:cNvCxnSpPr>
          <p:nvPr/>
        </p:nvCxnSpPr>
        <p:spPr bwMode="auto">
          <a:xfrm>
            <a:off x="1692275" y="3716338"/>
            <a:ext cx="6192838" cy="0"/>
          </a:xfrm>
          <a:prstGeom prst="line">
            <a:avLst/>
          </a:prstGeom>
          <a:noFill/>
          <a:ln w="6350">
            <a:solidFill>
              <a:schemeClr val="accent1"/>
            </a:solidFill>
            <a:round/>
            <a:headEnd/>
            <a:tailEnd/>
          </a:ln>
          <a:effectLst>
            <a:outerShdw blurRad="57150" dist="38100" dir="5400000" algn="ctr" rotWithShape="0">
              <a:srgbClr val="002041">
                <a:alpha val="48000"/>
              </a:srgbClr>
            </a:outerShdw>
          </a:effectLst>
        </p:spPr>
      </p:cxnSp>
      <p:cxnSp>
        <p:nvCxnSpPr>
          <p:cNvPr id="23" name="直線コネクタ 22">
            <a:extLst>
              <a:ext uri="{FF2B5EF4-FFF2-40B4-BE49-F238E27FC236}">
                <a16:creationId xmlns:a16="http://schemas.microsoft.com/office/drawing/2014/main" id="{2E40105A-7E8A-1BBF-DE07-B6CF30166E20}"/>
              </a:ext>
            </a:extLst>
          </p:cNvPr>
          <p:cNvCxnSpPr>
            <a:cxnSpLocks noChangeShapeType="1"/>
          </p:cNvCxnSpPr>
          <p:nvPr/>
        </p:nvCxnSpPr>
        <p:spPr bwMode="auto">
          <a:xfrm>
            <a:off x="1692275" y="4724400"/>
            <a:ext cx="6192838" cy="0"/>
          </a:xfrm>
          <a:prstGeom prst="line">
            <a:avLst/>
          </a:prstGeom>
          <a:noFill/>
          <a:ln w="6350">
            <a:solidFill>
              <a:schemeClr val="accent1"/>
            </a:solidFill>
            <a:round/>
            <a:headEnd/>
            <a:tailEnd/>
          </a:ln>
          <a:effectLst>
            <a:outerShdw blurRad="57150" dist="38100" dir="5400000" algn="ctr" rotWithShape="0">
              <a:srgbClr val="002041">
                <a:alpha val="48000"/>
              </a:srgbClr>
            </a:outerShdw>
          </a:effectLst>
        </p:spPr>
      </p:cxnSp>
      <p:pic>
        <p:nvPicPr>
          <p:cNvPr id="102418" name="Picture 3089">
            <a:extLst>
              <a:ext uri="{FF2B5EF4-FFF2-40B4-BE49-F238E27FC236}">
                <a16:creationId xmlns:a16="http://schemas.microsoft.com/office/drawing/2014/main" id="{8A905A54-058F-B3B9-7BED-2CE65ACE6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70050"/>
            <a:ext cx="6161088" cy="4168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descr="PP069">
            <a:extLst>
              <a:ext uri="{FF2B5EF4-FFF2-40B4-BE49-F238E27FC236}">
                <a16:creationId xmlns:a16="http://schemas.microsoft.com/office/drawing/2014/main" id="{E73E5102-A70F-0C78-509F-5D4D67BC8A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4365625"/>
            <a:ext cx="14763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28">
            <a:extLst>
              <a:ext uri="{FF2B5EF4-FFF2-40B4-BE49-F238E27FC236}">
                <a16:creationId xmlns:a16="http://schemas.microsoft.com/office/drawing/2014/main" id="{DC7ED499-E7C6-48E3-9061-B6B570655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649128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29">
            <a:extLst>
              <a:ext uri="{FF2B5EF4-FFF2-40B4-BE49-F238E27FC236}">
                <a16:creationId xmlns:a16="http://schemas.microsoft.com/office/drawing/2014/main" id="{0B3FA96E-8646-1400-DE5E-B63E5707E5FF}"/>
              </a:ext>
            </a:extLst>
          </p:cNvPr>
          <p:cNvSpPr>
            <a:spLocks noChangeArrowheads="1"/>
          </p:cNvSpPr>
          <p:nvPr/>
        </p:nvSpPr>
        <p:spPr bwMode="auto">
          <a:xfrm>
            <a:off x="4648200" y="914400"/>
            <a:ext cx="4495800" cy="1066800"/>
          </a:xfrm>
          <a:prstGeom prst="cloudCallout">
            <a:avLst>
              <a:gd name="adj1" fmla="val 31319"/>
              <a:gd name="adj2" fmla="val 251190"/>
            </a:avLst>
          </a:prstGeom>
          <a:solidFill>
            <a:schemeClr val="accent1"/>
          </a:solidFill>
          <a:ln w="9525">
            <a:solidFill>
              <a:srgbClr val="FF0000"/>
            </a:solidFill>
            <a:round/>
            <a:headEnd/>
            <a:tailEnd/>
          </a:ln>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2400" b="1">
                <a:solidFill>
                  <a:srgbClr val="FF0000"/>
                </a:solidFill>
              </a:rPr>
              <a:t>あかちゃんは酸欠に！</a:t>
            </a:r>
          </a:p>
        </p:txBody>
      </p:sp>
      <p:sp>
        <p:nvSpPr>
          <p:cNvPr id="7" name="Text Box 1030">
            <a:extLst>
              <a:ext uri="{FF2B5EF4-FFF2-40B4-BE49-F238E27FC236}">
                <a16:creationId xmlns:a16="http://schemas.microsoft.com/office/drawing/2014/main" id="{2A01FFCA-7503-32E9-9DB5-5375FF91059E}"/>
              </a:ext>
            </a:extLst>
          </p:cNvPr>
          <p:cNvSpPr txBox="1">
            <a:spLocks noChangeArrowheads="1"/>
          </p:cNvSpPr>
          <p:nvPr/>
        </p:nvSpPr>
        <p:spPr bwMode="auto">
          <a:xfrm>
            <a:off x="1447800" y="6172200"/>
            <a:ext cx="6076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2800" b="1">
                <a:solidFill>
                  <a:srgbClr val="FF0000"/>
                </a:solidFill>
              </a:rPr>
              <a:t>ニコチンと一酸化炭素のせいだね！</a:t>
            </a:r>
          </a:p>
        </p:txBody>
      </p:sp>
      <p:sp>
        <p:nvSpPr>
          <p:cNvPr id="8" name="Text Box 1031">
            <a:extLst>
              <a:ext uri="{FF2B5EF4-FFF2-40B4-BE49-F238E27FC236}">
                <a16:creationId xmlns:a16="http://schemas.microsoft.com/office/drawing/2014/main" id="{C0D48DC7-B9D3-1B20-1F23-6296BB1A5DBD}"/>
              </a:ext>
            </a:extLst>
          </p:cNvPr>
          <p:cNvSpPr txBox="1">
            <a:spLocks noChangeArrowheads="1"/>
          </p:cNvSpPr>
          <p:nvPr/>
        </p:nvSpPr>
        <p:spPr bwMode="auto">
          <a:xfrm>
            <a:off x="685800" y="304800"/>
            <a:ext cx="502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3200" b="1"/>
              <a:t>妊婦さんがタバコを吸うと？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utoUpdateAnimBg="0"/>
      <p:bldP spid="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G:\画像362.jpg">
            <a:extLst>
              <a:ext uri="{FF2B5EF4-FFF2-40B4-BE49-F238E27FC236}">
                <a16:creationId xmlns:a16="http://schemas.microsoft.com/office/drawing/2014/main" id="{4A105643-4DAE-4EEF-91BE-7CB683ED0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645"/>
          <a:stretch>
            <a:fillRect/>
          </a:stretch>
        </p:blipFill>
        <p:spPr bwMode="auto">
          <a:xfrm>
            <a:off x="539750" y="3644900"/>
            <a:ext cx="82581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6" descr="G:\画像372.jpg">
            <a:extLst>
              <a:ext uri="{FF2B5EF4-FFF2-40B4-BE49-F238E27FC236}">
                <a16:creationId xmlns:a16="http://schemas.microsoft.com/office/drawing/2014/main" id="{6AA1B11D-3E40-D367-1A53-D0ADF975B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61" t="2211" r="2242" b="50531"/>
          <a:stretch>
            <a:fillRect/>
          </a:stretch>
        </p:blipFill>
        <p:spPr bwMode="auto">
          <a:xfrm>
            <a:off x="1042988" y="0"/>
            <a:ext cx="7086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a:extLst>
              <a:ext uri="{FF2B5EF4-FFF2-40B4-BE49-F238E27FC236}">
                <a16:creationId xmlns:a16="http://schemas.microsoft.com/office/drawing/2014/main" id="{251B309A-D0A6-54EC-D4BA-147892E00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423988"/>
            <a:ext cx="65087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Rectangle 2">
            <a:extLst>
              <a:ext uri="{FF2B5EF4-FFF2-40B4-BE49-F238E27FC236}">
                <a16:creationId xmlns:a16="http://schemas.microsoft.com/office/drawing/2014/main" id="{863B3AC4-8B69-6FFE-B74C-775B735AFBE9}"/>
              </a:ext>
            </a:extLst>
          </p:cNvPr>
          <p:cNvSpPr>
            <a:spLocks noChangeArrowheads="1"/>
          </p:cNvSpPr>
          <p:nvPr/>
        </p:nvSpPr>
        <p:spPr bwMode="auto">
          <a:xfrm>
            <a:off x="0" y="396875"/>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4400">
                <a:latin typeface="ＭＳ Ｐゴシック" panose="020B0600070205080204" pitchFamily="34" charset="-128"/>
              </a:rPr>
              <a:t>妊婦の喫煙と 子どもの知能</a:t>
            </a:r>
          </a:p>
        </p:txBody>
      </p:sp>
      <p:sp>
        <p:nvSpPr>
          <p:cNvPr id="108547" name="Rectangle 7">
            <a:extLst>
              <a:ext uri="{FF2B5EF4-FFF2-40B4-BE49-F238E27FC236}">
                <a16:creationId xmlns:a16="http://schemas.microsoft.com/office/drawing/2014/main" id="{B79459F1-44BE-ECC2-8E3E-C3397CF24C03}"/>
              </a:ext>
            </a:extLst>
          </p:cNvPr>
          <p:cNvSpPr>
            <a:spLocks noChangeArrowheads="1"/>
          </p:cNvSpPr>
          <p:nvPr/>
        </p:nvSpPr>
        <p:spPr bwMode="auto">
          <a:xfrm>
            <a:off x="1127125" y="524033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ＭＳ Ｐゴシック" panose="020B0600070205080204" pitchFamily="34" charset="-128"/>
              </a:rPr>
              <a:t>95</a:t>
            </a:r>
          </a:p>
        </p:txBody>
      </p:sp>
      <p:sp>
        <p:nvSpPr>
          <p:cNvPr id="108548" name="Rectangle 8">
            <a:extLst>
              <a:ext uri="{FF2B5EF4-FFF2-40B4-BE49-F238E27FC236}">
                <a16:creationId xmlns:a16="http://schemas.microsoft.com/office/drawing/2014/main" id="{859B409F-7066-3CB7-DBD1-79A37CBEBE20}"/>
              </a:ext>
            </a:extLst>
          </p:cNvPr>
          <p:cNvSpPr>
            <a:spLocks noChangeArrowheads="1"/>
          </p:cNvSpPr>
          <p:nvPr/>
        </p:nvSpPr>
        <p:spPr bwMode="auto">
          <a:xfrm>
            <a:off x="1012825" y="423227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ＭＳ Ｐゴシック" panose="020B0600070205080204" pitchFamily="34" charset="-128"/>
              </a:rPr>
              <a:t>100</a:t>
            </a:r>
          </a:p>
        </p:txBody>
      </p:sp>
      <p:sp>
        <p:nvSpPr>
          <p:cNvPr id="108549" name="Rectangle 9">
            <a:extLst>
              <a:ext uri="{FF2B5EF4-FFF2-40B4-BE49-F238E27FC236}">
                <a16:creationId xmlns:a16="http://schemas.microsoft.com/office/drawing/2014/main" id="{62567119-8738-26AF-AACA-1374A06D942D}"/>
              </a:ext>
            </a:extLst>
          </p:cNvPr>
          <p:cNvSpPr>
            <a:spLocks noChangeArrowheads="1"/>
          </p:cNvSpPr>
          <p:nvPr/>
        </p:nvSpPr>
        <p:spPr bwMode="auto">
          <a:xfrm>
            <a:off x="1012825" y="322421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ＭＳ Ｐゴシック" panose="020B0600070205080204" pitchFamily="34" charset="-128"/>
              </a:rPr>
              <a:t>105</a:t>
            </a:r>
          </a:p>
        </p:txBody>
      </p:sp>
      <p:sp>
        <p:nvSpPr>
          <p:cNvPr id="108550" name="Rectangle 10">
            <a:extLst>
              <a:ext uri="{FF2B5EF4-FFF2-40B4-BE49-F238E27FC236}">
                <a16:creationId xmlns:a16="http://schemas.microsoft.com/office/drawing/2014/main" id="{1DBDC945-5C9F-DCEE-5318-CC814E0B295F}"/>
              </a:ext>
            </a:extLst>
          </p:cNvPr>
          <p:cNvSpPr>
            <a:spLocks noChangeArrowheads="1"/>
          </p:cNvSpPr>
          <p:nvPr/>
        </p:nvSpPr>
        <p:spPr bwMode="auto">
          <a:xfrm>
            <a:off x="1012825" y="22161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ＭＳ Ｐゴシック" panose="020B0600070205080204" pitchFamily="34" charset="-128"/>
              </a:rPr>
              <a:t>110</a:t>
            </a:r>
          </a:p>
        </p:txBody>
      </p:sp>
      <p:sp>
        <p:nvSpPr>
          <p:cNvPr id="108551" name="Rectangle 12">
            <a:extLst>
              <a:ext uri="{FF2B5EF4-FFF2-40B4-BE49-F238E27FC236}">
                <a16:creationId xmlns:a16="http://schemas.microsoft.com/office/drawing/2014/main" id="{7074F42C-5FA7-2DBB-AD79-69A480D496B6}"/>
              </a:ext>
            </a:extLst>
          </p:cNvPr>
          <p:cNvSpPr>
            <a:spLocks noChangeArrowheads="1"/>
          </p:cNvSpPr>
          <p:nvPr/>
        </p:nvSpPr>
        <p:spPr bwMode="auto">
          <a:xfrm rot="-5400000">
            <a:off x="88900" y="3121025"/>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400">
                <a:latin typeface="ＭＳ Ｐゴシック" panose="020B0600070205080204" pitchFamily="34" charset="-128"/>
              </a:rPr>
              <a:t>知能指数</a:t>
            </a:r>
          </a:p>
        </p:txBody>
      </p:sp>
      <p:sp>
        <p:nvSpPr>
          <p:cNvPr id="108552" name="Rectangle 9">
            <a:extLst>
              <a:ext uri="{FF2B5EF4-FFF2-40B4-BE49-F238E27FC236}">
                <a16:creationId xmlns:a16="http://schemas.microsoft.com/office/drawing/2014/main" id="{19D492EA-B12D-CE65-8F83-349BD557F672}"/>
              </a:ext>
            </a:extLst>
          </p:cNvPr>
          <p:cNvSpPr>
            <a:spLocks noChangeArrowheads="1"/>
          </p:cNvSpPr>
          <p:nvPr/>
        </p:nvSpPr>
        <p:spPr bwMode="auto">
          <a:xfrm>
            <a:off x="1012825" y="126047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solidFill>
                  <a:schemeClr val="bg1"/>
                </a:solidFill>
                <a:latin typeface="ＭＳ Ｐゴシック" panose="020B0600070205080204" pitchFamily="34" charset="-128"/>
              </a:rPr>
              <a:t>115</a:t>
            </a:r>
          </a:p>
        </p:txBody>
      </p:sp>
      <p:sp>
        <p:nvSpPr>
          <p:cNvPr id="108553" name="Rectangle 10">
            <a:extLst>
              <a:ext uri="{FF2B5EF4-FFF2-40B4-BE49-F238E27FC236}">
                <a16:creationId xmlns:a16="http://schemas.microsoft.com/office/drawing/2014/main" id="{A6DEC081-A624-BFAE-5719-CA648146704E}"/>
              </a:ext>
            </a:extLst>
          </p:cNvPr>
          <p:cNvSpPr>
            <a:spLocks noChangeArrowheads="1"/>
          </p:cNvSpPr>
          <p:nvPr/>
        </p:nvSpPr>
        <p:spPr bwMode="auto">
          <a:xfrm>
            <a:off x="2146300" y="5456238"/>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2000">
                <a:latin typeface="ＭＳ Ｐゴシック" panose="020B0600070205080204" pitchFamily="34" charset="-128"/>
              </a:rPr>
              <a:t>1</a:t>
            </a:r>
            <a:r>
              <a:rPr lang="ja-JP" altLang="en-US" sz="2000">
                <a:latin typeface="ＭＳ Ｐゴシック" panose="020B0600070205080204" pitchFamily="34" charset="-128"/>
              </a:rPr>
              <a:t>歳</a:t>
            </a:r>
          </a:p>
        </p:txBody>
      </p:sp>
      <p:sp>
        <p:nvSpPr>
          <p:cNvPr id="108554" name="Rectangle 11">
            <a:extLst>
              <a:ext uri="{FF2B5EF4-FFF2-40B4-BE49-F238E27FC236}">
                <a16:creationId xmlns:a16="http://schemas.microsoft.com/office/drawing/2014/main" id="{DEF0CE4E-9029-77F2-0196-6EAC9711F42E}"/>
              </a:ext>
            </a:extLst>
          </p:cNvPr>
          <p:cNvSpPr>
            <a:spLocks noChangeArrowheads="1"/>
          </p:cNvSpPr>
          <p:nvPr/>
        </p:nvSpPr>
        <p:spPr bwMode="auto">
          <a:xfrm>
            <a:off x="3729038" y="5456238"/>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2000">
                <a:latin typeface="ＭＳ Ｐゴシック" panose="020B0600070205080204" pitchFamily="34" charset="-128"/>
              </a:rPr>
              <a:t>2</a:t>
            </a:r>
            <a:r>
              <a:rPr lang="ja-JP" altLang="en-US" sz="2000">
                <a:latin typeface="ＭＳ Ｐゴシック" panose="020B0600070205080204" pitchFamily="34" charset="-128"/>
              </a:rPr>
              <a:t>歳</a:t>
            </a:r>
          </a:p>
        </p:txBody>
      </p:sp>
      <p:sp>
        <p:nvSpPr>
          <p:cNvPr id="108555" name="Rectangle 12">
            <a:extLst>
              <a:ext uri="{FF2B5EF4-FFF2-40B4-BE49-F238E27FC236}">
                <a16:creationId xmlns:a16="http://schemas.microsoft.com/office/drawing/2014/main" id="{94305281-CA20-1DEA-CC9A-0DA4295F33F5}"/>
              </a:ext>
            </a:extLst>
          </p:cNvPr>
          <p:cNvSpPr>
            <a:spLocks noChangeArrowheads="1"/>
          </p:cNvSpPr>
          <p:nvPr/>
        </p:nvSpPr>
        <p:spPr bwMode="auto">
          <a:xfrm>
            <a:off x="5340350" y="5456238"/>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2000">
                <a:latin typeface="ＭＳ Ｐゴシック" panose="020B0600070205080204" pitchFamily="34" charset="-128"/>
              </a:rPr>
              <a:t>3</a:t>
            </a:r>
            <a:r>
              <a:rPr lang="ja-JP" altLang="en-US" sz="2000">
                <a:latin typeface="ＭＳ Ｐゴシック" panose="020B0600070205080204" pitchFamily="34" charset="-128"/>
              </a:rPr>
              <a:t>歳</a:t>
            </a:r>
          </a:p>
        </p:txBody>
      </p:sp>
      <p:sp>
        <p:nvSpPr>
          <p:cNvPr id="108556" name="Rectangle 13">
            <a:extLst>
              <a:ext uri="{FF2B5EF4-FFF2-40B4-BE49-F238E27FC236}">
                <a16:creationId xmlns:a16="http://schemas.microsoft.com/office/drawing/2014/main" id="{58B52C32-ACD4-2B4D-DBF8-B0FB44FBF3F6}"/>
              </a:ext>
            </a:extLst>
          </p:cNvPr>
          <p:cNvSpPr>
            <a:spLocks noChangeArrowheads="1"/>
          </p:cNvSpPr>
          <p:nvPr/>
        </p:nvSpPr>
        <p:spPr bwMode="auto">
          <a:xfrm>
            <a:off x="6970713" y="5456238"/>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2000">
                <a:latin typeface="ＭＳ Ｐゴシック" panose="020B0600070205080204" pitchFamily="34" charset="-128"/>
              </a:rPr>
              <a:t>4</a:t>
            </a:r>
            <a:r>
              <a:rPr lang="ja-JP" altLang="en-US" sz="2000">
                <a:latin typeface="ＭＳ Ｐゴシック" panose="020B0600070205080204" pitchFamily="34" charset="-128"/>
              </a:rPr>
              <a:t>歳</a:t>
            </a:r>
          </a:p>
        </p:txBody>
      </p:sp>
      <p:sp>
        <p:nvSpPr>
          <p:cNvPr id="108557" name="Rectangle 14">
            <a:extLst>
              <a:ext uri="{FF2B5EF4-FFF2-40B4-BE49-F238E27FC236}">
                <a16:creationId xmlns:a16="http://schemas.microsoft.com/office/drawing/2014/main" id="{C5C8ACFA-10DB-3765-9E28-C35B1C12D977}"/>
              </a:ext>
            </a:extLst>
          </p:cNvPr>
          <p:cNvSpPr>
            <a:spLocks noChangeArrowheads="1"/>
          </p:cNvSpPr>
          <p:nvPr/>
        </p:nvSpPr>
        <p:spPr bwMode="auto">
          <a:xfrm>
            <a:off x="4378325" y="588962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400">
                <a:latin typeface="ＭＳ Ｐゴシック" panose="020B0600070205080204" pitchFamily="34" charset="-128"/>
              </a:rPr>
              <a:t>年齢</a:t>
            </a:r>
          </a:p>
        </p:txBody>
      </p:sp>
      <p:sp>
        <p:nvSpPr>
          <p:cNvPr id="108558" name="Rectangle 13">
            <a:extLst>
              <a:ext uri="{FF2B5EF4-FFF2-40B4-BE49-F238E27FC236}">
                <a16:creationId xmlns:a16="http://schemas.microsoft.com/office/drawing/2014/main" id="{58113DA9-4A00-80D5-E716-EEC03826214A}"/>
              </a:ext>
            </a:extLst>
          </p:cNvPr>
          <p:cNvSpPr>
            <a:spLocks noChangeArrowheads="1"/>
          </p:cNvSpPr>
          <p:nvPr/>
        </p:nvSpPr>
        <p:spPr bwMode="auto">
          <a:xfrm>
            <a:off x="4973638" y="6380163"/>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i="1">
                <a:latin typeface="Times New Roman" panose="02020603050405020304" pitchFamily="18" charset="0"/>
              </a:rPr>
              <a:t>(D.L.Olds et al. Pediatrics 1994;93:221)</a:t>
            </a:r>
          </a:p>
        </p:txBody>
      </p:sp>
      <p:sp>
        <p:nvSpPr>
          <p:cNvPr id="108559" name="Rectangle 16">
            <a:extLst>
              <a:ext uri="{FF2B5EF4-FFF2-40B4-BE49-F238E27FC236}">
                <a16:creationId xmlns:a16="http://schemas.microsoft.com/office/drawing/2014/main" id="{637DEA77-7D43-3B3A-F436-E36D75E564AB}"/>
              </a:ext>
            </a:extLst>
          </p:cNvPr>
          <p:cNvSpPr>
            <a:spLocks noChangeArrowheads="1"/>
          </p:cNvSpPr>
          <p:nvPr/>
        </p:nvSpPr>
        <p:spPr bwMode="auto">
          <a:xfrm>
            <a:off x="2411413" y="1700213"/>
            <a:ext cx="1116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000">
                <a:latin typeface="ＭＳ Ｐゴシック" panose="020B0600070205080204" pitchFamily="34" charset="-128"/>
              </a:rPr>
              <a:t>喫煙なし</a:t>
            </a:r>
          </a:p>
        </p:txBody>
      </p:sp>
      <p:sp>
        <p:nvSpPr>
          <p:cNvPr id="108560" name="Rectangle 17">
            <a:extLst>
              <a:ext uri="{FF2B5EF4-FFF2-40B4-BE49-F238E27FC236}">
                <a16:creationId xmlns:a16="http://schemas.microsoft.com/office/drawing/2014/main" id="{6551A66B-2BFC-F930-EEC3-C36C2F76CC77}"/>
              </a:ext>
            </a:extLst>
          </p:cNvPr>
          <p:cNvSpPr>
            <a:spLocks noChangeArrowheads="1"/>
          </p:cNvSpPr>
          <p:nvPr/>
        </p:nvSpPr>
        <p:spPr bwMode="auto">
          <a:xfrm>
            <a:off x="4356100" y="1700213"/>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000">
                <a:latin typeface="ＭＳ Ｐゴシック" panose="020B0600070205080204" pitchFamily="34" charset="-128"/>
              </a:rPr>
              <a:t>喫煙あり</a:t>
            </a:r>
          </a:p>
        </p:txBody>
      </p:sp>
      <p:cxnSp>
        <p:nvCxnSpPr>
          <p:cNvPr id="20" name="直線コネクタ 19">
            <a:extLst>
              <a:ext uri="{FF2B5EF4-FFF2-40B4-BE49-F238E27FC236}">
                <a16:creationId xmlns:a16="http://schemas.microsoft.com/office/drawing/2014/main" id="{C3C66876-854E-E742-015B-A608F2F3F4AA}"/>
              </a:ext>
            </a:extLst>
          </p:cNvPr>
          <p:cNvCxnSpPr/>
          <p:nvPr/>
        </p:nvCxnSpPr>
        <p:spPr>
          <a:xfrm>
            <a:off x="1692275" y="5373688"/>
            <a:ext cx="6264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ABAADA1C-F084-F6B9-BC24-B54E5F7604E0}"/>
              </a:ext>
            </a:extLst>
          </p:cNvPr>
          <p:cNvCxnSpPr/>
          <p:nvPr/>
        </p:nvCxnSpPr>
        <p:spPr>
          <a:xfrm flipV="1">
            <a:off x="7956550" y="1268413"/>
            <a:ext cx="0" cy="410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F90B589-479A-DD85-9B0C-C3E026426A80}"/>
              </a:ext>
            </a:extLst>
          </p:cNvPr>
          <p:cNvCxnSpPr/>
          <p:nvPr/>
        </p:nvCxnSpPr>
        <p:spPr>
          <a:xfrm flipV="1">
            <a:off x="1692275" y="1268413"/>
            <a:ext cx="0" cy="4105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1E4C6C0-4E69-7DB6-7B6B-E1C3863D143C}"/>
              </a:ext>
            </a:extLst>
          </p:cNvPr>
          <p:cNvCxnSpPr/>
          <p:nvPr/>
        </p:nvCxnSpPr>
        <p:spPr>
          <a:xfrm>
            <a:off x="1692275" y="1268413"/>
            <a:ext cx="62642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514C1566-12E3-9953-92B5-4E29087A7365}"/>
              </a:ext>
            </a:extLst>
          </p:cNvPr>
          <p:cNvCxnSpPr/>
          <p:nvPr/>
        </p:nvCxnSpPr>
        <p:spPr>
          <a:xfrm flipV="1">
            <a:off x="1692275" y="4365625"/>
            <a:ext cx="6192838"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F29BD5E-E67B-185C-7D43-6610DDC4DFE4}"/>
              </a:ext>
            </a:extLst>
          </p:cNvPr>
          <p:cNvCxnSpPr/>
          <p:nvPr/>
        </p:nvCxnSpPr>
        <p:spPr>
          <a:xfrm flipV="1">
            <a:off x="1692275" y="3357563"/>
            <a:ext cx="6264275"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5EA31F9-612D-2156-3427-692C76820BF3}"/>
              </a:ext>
            </a:extLst>
          </p:cNvPr>
          <p:cNvCxnSpPr/>
          <p:nvPr/>
        </p:nvCxnSpPr>
        <p:spPr>
          <a:xfrm>
            <a:off x="1692275" y="2349500"/>
            <a:ext cx="6264275"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星 5 26">
            <a:extLst>
              <a:ext uri="{FF2B5EF4-FFF2-40B4-BE49-F238E27FC236}">
                <a16:creationId xmlns:a16="http://schemas.microsoft.com/office/drawing/2014/main" id="{B8BAFB28-2EAC-42D8-BBBA-93E43EB39046}"/>
              </a:ext>
            </a:extLst>
          </p:cNvPr>
          <p:cNvSpPr/>
          <p:nvPr/>
        </p:nvSpPr>
        <p:spPr>
          <a:xfrm>
            <a:off x="22225"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図 3" descr="3:30-4.tiff">
            <a:extLst>
              <a:ext uri="{FF2B5EF4-FFF2-40B4-BE49-F238E27FC236}">
                <a16:creationId xmlns:a16="http://schemas.microsoft.com/office/drawing/2014/main" id="{D21EB8E2-4E3C-40ED-03BF-6EE4F60B8D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857091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テキスト ボックス 4">
            <a:extLst>
              <a:ext uri="{FF2B5EF4-FFF2-40B4-BE49-F238E27FC236}">
                <a16:creationId xmlns:a16="http://schemas.microsoft.com/office/drawing/2014/main" id="{AD30A728-B0B1-7096-35EF-447160690E49}"/>
              </a:ext>
            </a:extLst>
          </p:cNvPr>
          <p:cNvSpPr txBox="1">
            <a:spLocks noChangeArrowheads="1"/>
          </p:cNvSpPr>
          <p:nvPr/>
        </p:nvSpPr>
        <p:spPr bwMode="auto">
          <a:xfrm>
            <a:off x="5943600" y="6324600"/>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1200">
                <a:latin typeface="ＭＳ Ｐゴシック" panose="020B0600070205080204" pitchFamily="34" charset="-128"/>
              </a:rPr>
              <a:t>Permam</a:t>
            </a:r>
            <a:r>
              <a:rPr lang="ja-JP" altLang="en-US" sz="1200">
                <a:latin typeface="ＭＳ Ｐゴシック" panose="020B0600070205080204" pitchFamily="34" charset="-128"/>
              </a:rPr>
              <a:t>他、</a:t>
            </a:r>
            <a:r>
              <a:rPr lang="en-US" altLang="ja-JP" sz="1200">
                <a:latin typeface="ＭＳ Ｐゴシック" panose="020B0600070205080204" pitchFamily="34" charset="-128"/>
              </a:rPr>
              <a:t>JAMA120</a:t>
            </a:r>
            <a:r>
              <a:rPr lang="ja-JP" altLang="en-US" sz="1200">
                <a:latin typeface="ＭＳ Ｐゴシック" panose="020B0600070205080204" pitchFamily="34" charset="-128"/>
              </a:rPr>
              <a:t>、たばこ白書第</a:t>
            </a:r>
            <a:r>
              <a:rPr lang="en-US" altLang="ja-JP" sz="1200">
                <a:latin typeface="ＭＳ Ｐゴシック" panose="020B0600070205080204" pitchFamily="34" charset="-128"/>
              </a:rPr>
              <a:t>1</a:t>
            </a:r>
            <a:r>
              <a:rPr lang="ja-JP" altLang="en-US" sz="1200">
                <a:latin typeface="ＭＳ Ｐゴシック" panose="020B0600070205080204" pitchFamily="34" charset="-128"/>
              </a:rPr>
              <a:t>版</a:t>
            </a:r>
          </a:p>
        </p:txBody>
      </p:sp>
      <p:sp>
        <p:nvSpPr>
          <p:cNvPr id="4" name="雲形吹き出し 3">
            <a:extLst>
              <a:ext uri="{FF2B5EF4-FFF2-40B4-BE49-F238E27FC236}">
                <a16:creationId xmlns:a16="http://schemas.microsoft.com/office/drawing/2014/main" id="{0BBEE3FA-2D37-63FC-6899-AB9DC0CCBC56}"/>
              </a:ext>
            </a:extLst>
          </p:cNvPr>
          <p:cNvSpPr>
            <a:spLocks noChangeArrowheads="1"/>
          </p:cNvSpPr>
          <p:nvPr/>
        </p:nvSpPr>
        <p:spPr bwMode="auto">
          <a:xfrm>
            <a:off x="611188" y="188913"/>
            <a:ext cx="7921625" cy="1871662"/>
          </a:xfrm>
          <a:prstGeom prst="cloudCallout">
            <a:avLst>
              <a:gd name="adj1" fmla="val -2069"/>
              <a:gd name="adj2" fmla="val 69718"/>
            </a:avLst>
          </a:prstGeom>
          <a:solidFill>
            <a:srgbClr val="FFCAEF"/>
          </a:solidFill>
          <a:ln w="9525">
            <a:solidFill>
              <a:srgbClr val="065093"/>
            </a:solidFill>
            <a:round/>
            <a:headEnd/>
            <a:tailEnd/>
          </a:ln>
          <a:effectLst>
            <a:outerShdw blurRad="57150" dist="38100" dir="5400000" algn="ctr" rotWithShape="0">
              <a:srgbClr val="002041">
                <a:alpha val="48000"/>
              </a:srgbClr>
            </a:outerShdw>
          </a:effectLst>
        </p:spPr>
        <p:txBody>
          <a:bodyPr anchor="ctr"/>
          <a:lstStyle/>
          <a:p>
            <a:pPr algn="ctr" eaLnBrk="1" hangingPunct="1">
              <a:defRPr/>
            </a:pPr>
            <a:r>
              <a:rPr lang="ja-JP" altLang="en-US" sz="2800" dirty="0">
                <a:solidFill>
                  <a:srgbClr val="3366FF"/>
                </a:solidFill>
                <a:latin typeface="ＤＦＰ太丸ゴシック体"/>
                <a:ea typeface="ＤＦＰ太丸ゴシック体"/>
                <a:cs typeface="ＤＦＰ太丸ゴシック体"/>
              </a:rPr>
              <a:t>お母さんがタバコを吸うと</a:t>
            </a:r>
            <a:endParaRPr lang="en-US" altLang="ja-JP" sz="2800" dirty="0">
              <a:solidFill>
                <a:srgbClr val="3366FF"/>
              </a:solidFill>
              <a:latin typeface="ＤＦＰ太丸ゴシック体"/>
              <a:ea typeface="ＤＦＰ太丸ゴシック体"/>
              <a:cs typeface="ＤＦＰ太丸ゴシック体"/>
            </a:endParaRPr>
          </a:p>
          <a:p>
            <a:pPr algn="ctr" eaLnBrk="1" hangingPunct="1">
              <a:defRPr/>
            </a:pPr>
            <a:r>
              <a:rPr lang="ja-JP" altLang="en-US" sz="2800" dirty="0">
                <a:solidFill>
                  <a:srgbClr val="3366FF"/>
                </a:solidFill>
                <a:latin typeface="ＤＦＰ太丸ゴシック体"/>
                <a:ea typeface="ＤＦＰ太丸ゴシック体"/>
                <a:cs typeface="ＤＦＰ太丸ゴシック体"/>
              </a:rPr>
              <a:t>母乳にニコチンが出ているよ</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My Pictures\2008.8.19～27ケニア大旅行の写真 美映子\一眼レフ\101NCD60\DSC_0082.JPG">
            <a:extLst>
              <a:ext uri="{FF2B5EF4-FFF2-40B4-BE49-F238E27FC236}">
                <a16:creationId xmlns:a16="http://schemas.microsoft.com/office/drawing/2014/main" id="{B2C9B1AC-9F9C-7419-3A4D-7CD081E11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74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タイトル 1">
            <a:extLst>
              <a:ext uri="{FF2B5EF4-FFF2-40B4-BE49-F238E27FC236}">
                <a16:creationId xmlns:a16="http://schemas.microsoft.com/office/drawing/2014/main" id="{705935E0-7DFB-BF7D-9698-103C0DE2CE4E}"/>
              </a:ext>
            </a:extLst>
          </p:cNvPr>
          <p:cNvSpPr>
            <a:spLocks noGrp="1"/>
          </p:cNvSpPr>
          <p:nvPr>
            <p:ph type="title"/>
          </p:nvPr>
        </p:nvSpPr>
        <p:spPr>
          <a:xfrm>
            <a:off x="468313" y="620713"/>
            <a:ext cx="8229600" cy="1143000"/>
          </a:xfrm>
        </p:spPr>
        <p:txBody>
          <a:bodyPr anchor="ctr"/>
          <a:lstStyle/>
          <a:p>
            <a:pPr algn="ctr"/>
            <a:r>
              <a:rPr lang="ja-JP" altLang="en-US"/>
              <a:t>子どもの喫煙と世代間連鎖</a:t>
            </a:r>
          </a:p>
        </p:txBody>
      </p:sp>
      <p:pic>
        <p:nvPicPr>
          <p:cNvPr id="112642" name="コンテンツ プレースホルダ 3" descr="tabako 002.jpg">
            <a:extLst>
              <a:ext uri="{FF2B5EF4-FFF2-40B4-BE49-F238E27FC236}">
                <a16:creationId xmlns:a16="http://schemas.microsoft.com/office/drawing/2014/main" id="{D7D9D8E2-994C-4A5B-B314-7DEA47E1D88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8295" t="42009" r="25081" b="46695"/>
          <a:stretch>
            <a:fillRect/>
          </a:stretch>
        </p:blipFill>
        <p:spPr>
          <a:xfrm>
            <a:off x="0" y="2205038"/>
            <a:ext cx="9144000" cy="3881437"/>
          </a:xfrm>
        </p:spPr>
      </p:pic>
      <p:sp>
        <p:nvSpPr>
          <p:cNvPr id="3" name="ストライプ矢印 2">
            <a:extLst>
              <a:ext uri="{FF2B5EF4-FFF2-40B4-BE49-F238E27FC236}">
                <a16:creationId xmlns:a16="http://schemas.microsoft.com/office/drawing/2014/main" id="{2A1F75CD-565C-0C84-5A03-AD9DCB80D207}"/>
              </a:ext>
            </a:extLst>
          </p:cNvPr>
          <p:cNvSpPr>
            <a:spLocks/>
          </p:cNvSpPr>
          <p:nvPr/>
        </p:nvSpPr>
        <p:spPr bwMode="auto">
          <a:xfrm>
            <a:off x="4140200" y="5876925"/>
            <a:ext cx="3311525" cy="720725"/>
          </a:xfrm>
          <a:custGeom>
            <a:avLst/>
            <a:gdLst>
              <a:gd name="T0" fmla="*/ 0 w 3311525"/>
              <a:gd name="T1" fmla="*/ 180181 h 720725"/>
              <a:gd name="T2" fmla="*/ 22523 w 3311525"/>
              <a:gd name="T3" fmla="*/ 180181 h 720725"/>
              <a:gd name="T4" fmla="*/ 22523 w 3311525"/>
              <a:gd name="T5" fmla="*/ 540544 h 720725"/>
              <a:gd name="T6" fmla="*/ 0 w 3311525"/>
              <a:gd name="T7" fmla="*/ 540544 h 720725"/>
              <a:gd name="T8" fmla="*/ 0 w 3311525"/>
              <a:gd name="T9" fmla="*/ 180181 h 720725"/>
              <a:gd name="T10" fmla="*/ 45045 w 3311525"/>
              <a:gd name="T11" fmla="*/ 180181 h 720725"/>
              <a:gd name="T12" fmla="*/ 90091 w 3311525"/>
              <a:gd name="T13" fmla="*/ 180181 h 720725"/>
              <a:gd name="T14" fmla="*/ 90091 w 3311525"/>
              <a:gd name="T15" fmla="*/ 540544 h 720725"/>
              <a:gd name="T16" fmla="*/ 45045 w 3311525"/>
              <a:gd name="T17" fmla="*/ 540544 h 720725"/>
              <a:gd name="T18" fmla="*/ 45045 w 3311525"/>
              <a:gd name="T19" fmla="*/ 180181 h 720725"/>
              <a:gd name="T20" fmla="*/ 112613 w 3311525"/>
              <a:gd name="T21" fmla="*/ 180181 h 720725"/>
              <a:gd name="T22" fmla="*/ 2951163 w 3311525"/>
              <a:gd name="T23" fmla="*/ 180181 h 720725"/>
              <a:gd name="T24" fmla="*/ 2951163 w 3311525"/>
              <a:gd name="T25" fmla="*/ 0 h 720725"/>
              <a:gd name="T26" fmla="*/ 3311525 w 3311525"/>
              <a:gd name="T27" fmla="*/ 360363 h 720725"/>
              <a:gd name="T28" fmla="*/ 2951163 w 3311525"/>
              <a:gd name="T29" fmla="*/ 720725 h 720725"/>
              <a:gd name="T30" fmla="*/ 2951163 w 3311525"/>
              <a:gd name="T31" fmla="*/ 540544 h 720725"/>
              <a:gd name="T32" fmla="*/ 112613 w 3311525"/>
              <a:gd name="T33" fmla="*/ 540544 h 720725"/>
              <a:gd name="T34" fmla="*/ 112613 w 3311525"/>
              <a:gd name="T35" fmla="*/ 180181 h 7207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11525" h="720725">
                <a:moveTo>
                  <a:pt x="0" y="180181"/>
                </a:moveTo>
                <a:lnTo>
                  <a:pt x="22523" y="180181"/>
                </a:lnTo>
                <a:lnTo>
                  <a:pt x="22523" y="540544"/>
                </a:lnTo>
                <a:lnTo>
                  <a:pt x="0" y="540544"/>
                </a:lnTo>
                <a:lnTo>
                  <a:pt x="0" y="180181"/>
                </a:lnTo>
                <a:close/>
                <a:moveTo>
                  <a:pt x="45045" y="180181"/>
                </a:moveTo>
                <a:lnTo>
                  <a:pt x="90091" y="180181"/>
                </a:lnTo>
                <a:lnTo>
                  <a:pt x="90091" y="540544"/>
                </a:lnTo>
                <a:lnTo>
                  <a:pt x="45045" y="540544"/>
                </a:lnTo>
                <a:lnTo>
                  <a:pt x="45045" y="180181"/>
                </a:lnTo>
                <a:close/>
                <a:moveTo>
                  <a:pt x="112613" y="180181"/>
                </a:moveTo>
                <a:lnTo>
                  <a:pt x="2951163" y="180181"/>
                </a:lnTo>
                <a:lnTo>
                  <a:pt x="2951163" y="0"/>
                </a:lnTo>
                <a:lnTo>
                  <a:pt x="3311525" y="360363"/>
                </a:lnTo>
                <a:lnTo>
                  <a:pt x="2951163" y="720725"/>
                </a:lnTo>
                <a:lnTo>
                  <a:pt x="2951163" y="540544"/>
                </a:lnTo>
                <a:lnTo>
                  <a:pt x="112613" y="540544"/>
                </a:lnTo>
                <a:lnTo>
                  <a:pt x="112613" y="180181"/>
                </a:lnTo>
                <a:close/>
              </a:path>
            </a:pathLst>
          </a:custGeom>
          <a:solidFill>
            <a:srgbClr val="FF2D99"/>
          </a:solidFill>
          <a:ln w="9525" cap="flat" cmpd="sng">
            <a:solidFill>
              <a:srgbClr val="FF5EAC"/>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1">
            <a:extLst>
              <a:ext uri="{FF2B5EF4-FFF2-40B4-BE49-F238E27FC236}">
                <a16:creationId xmlns:a16="http://schemas.microsoft.com/office/drawing/2014/main" id="{7D108965-6370-55CB-386D-34F5AEE744F1}"/>
              </a:ext>
            </a:extLst>
          </p:cNvPr>
          <p:cNvSpPr>
            <a:spLocks noGrp="1"/>
          </p:cNvSpPr>
          <p:nvPr>
            <p:ph type="title" idx="4294967295"/>
          </p:nvPr>
        </p:nvSpPr>
        <p:spPr>
          <a:xfrm>
            <a:off x="2195513" y="333375"/>
            <a:ext cx="4716462" cy="1006475"/>
          </a:xfrm>
        </p:spPr>
        <p:txBody>
          <a:bodyPr anchor="ctr"/>
          <a:lstStyle/>
          <a:p>
            <a:pPr algn="ctr" eaLnBrk="1" hangingPunct="1"/>
            <a:r>
              <a:rPr lang="ja-JP" altLang="en-US" b="1"/>
              <a:t>タバコの歴史</a:t>
            </a:r>
          </a:p>
        </p:txBody>
      </p:sp>
      <p:sp>
        <p:nvSpPr>
          <p:cNvPr id="5" name="コンテンツ プレースホルダ 2">
            <a:extLst>
              <a:ext uri="{FF2B5EF4-FFF2-40B4-BE49-F238E27FC236}">
                <a16:creationId xmlns:a16="http://schemas.microsoft.com/office/drawing/2014/main" id="{356BB77F-CCCC-BF84-EB89-8A5F9823ED7E}"/>
              </a:ext>
            </a:extLst>
          </p:cNvPr>
          <p:cNvSpPr>
            <a:spLocks noGrp="1"/>
          </p:cNvSpPr>
          <p:nvPr>
            <p:ph idx="4294967295"/>
          </p:nvPr>
        </p:nvSpPr>
        <p:spPr>
          <a:xfrm>
            <a:off x="395288" y="1484313"/>
            <a:ext cx="8534400" cy="5184775"/>
          </a:xfrm>
        </p:spPr>
        <p:txBody>
          <a:bodyPr/>
          <a:lstStyle/>
          <a:p>
            <a:pPr eaLnBrk="1" hangingPunct="1">
              <a:buFont typeface="Wingdings 2" charset="0"/>
              <a:buChar char=""/>
              <a:defRPr/>
            </a:pPr>
            <a:r>
              <a:rPr lang="en-US" altLang="ja-JP" sz="3200" b="1" dirty="0">
                <a:latin typeface="+mj-ea"/>
                <a:ea typeface="+mj-ea"/>
              </a:rPr>
              <a:t>1400</a:t>
            </a:r>
            <a:r>
              <a:rPr lang="ja-JP" altLang="en-US" sz="3200" b="1" dirty="0">
                <a:latin typeface="+mj-ea"/>
                <a:ea typeface="+mj-ea"/>
              </a:rPr>
              <a:t>年代末，コロンブスが米大陸と</a:t>
            </a:r>
            <a:endParaRPr lang="en-US" altLang="ja-JP" sz="3200" b="1" dirty="0">
              <a:latin typeface="+mj-ea"/>
              <a:ea typeface="+mj-ea"/>
            </a:endParaRPr>
          </a:p>
          <a:p>
            <a:pPr marL="0" indent="0" eaLnBrk="1" hangingPunct="1">
              <a:buFont typeface="Wingdings 2" charset="0"/>
              <a:buNone/>
              <a:defRPr/>
            </a:pPr>
            <a:r>
              <a:rPr lang="ja-JP" altLang="ja-JP" sz="3200" b="1" dirty="0">
                <a:latin typeface="+mj-ea"/>
                <a:ea typeface="+mj-ea"/>
              </a:rPr>
              <a:t>　</a:t>
            </a:r>
            <a:r>
              <a:rPr lang="ja-JP" altLang="en-US" sz="3200" b="1" dirty="0">
                <a:latin typeface="+mj-ea"/>
                <a:ea typeface="+mj-ea"/>
              </a:rPr>
              <a:t>葉たばこを発見</a:t>
            </a:r>
            <a:r>
              <a:rPr lang="en-US" altLang="en-US" sz="3200" b="1" dirty="0">
                <a:latin typeface="+mj-ea"/>
                <a:ea typeface="+mj-ea"/>
              </a:rPr>
              <a:t>。</a:t>
            </a:r>
            <a:r>
              <a:rPr lang="en-US" altLang="ja-JP" sz="3200" b="1" dirty="0">
                <a:latin typeface="+mj-ea"/>
                <a:ea typeface="+mj-ea"/>
              </a:rPr>
              <a:t>1512</a:t>
            </a:r>
            <a:r>
              <a:rPr lang="ja-JP" altLang="en-US" sz="3200" b="1" dirty="0">
                <a:latin typeface="+mj-ea"/>
                <a:ea typeface="+mj-ea"/>
              </a:rPr>
              <a:t>年に葉たばこ</a:t>
            </a:r>
            <a:endParaRPr lang="en-US" altLang="ja-JP" sz="3200" b="1" dirty="0">
              <a:latin typeface="+mj-ea"/>
              <a:ea typeface="+mj-ea"/>
            </a:endParaRPr>
          </a:p>
          <a:p>
            <a:pPr marL="0" indent="0" eaLnBrk="1" hangingPunct="1">
              <a:buFont typeface="Wingdings 2" charset="0"/>
              <a:buNone/>
              <a:defRPr/>
            </a:pPr>
            <a:r>
              <a:rPr lang="ja-JP" altLang="ja-JP" sz="3200" b="1" dirty="0">
                <a:latin typeface="+mj-ea"/>
                <a:ea typeface="+mj-ea"/>
              </a:rPr>
              <a:t>　</a:t>
            </a:r>
            <a:r>
              <a:rPr lang="ja-JP" altLang="en-US" sz="3200" b="1" dirty="0">
                <a:latin typeface="+mj-ea"/>
                <a:ea typeface="+mj-ea"/>
              </a:rPr>
              <a:t>はスペインに伝来（医薬．観賞用） 。</a:t>
            </a:r>
            <a:endParaRPr lang="en-US" altLang="ja-JP" sz="3200" b="1" dirty="0">
              <a:latin typeface="+mj-ea"/>
              <a:ea typeface="+mj-ea"/>
            </a:endParaRPr>
          </a:p>
          <a:p>
            <a:pPr eaLnBrk="1" hangingPunct="1">
              <a:buFont typeface="Wingdings 2" charset="0"/>
              <a:buChar char=""/>
              <a:defRPr/>
            </a:pPr>
            <a:endParaRPr lang="ja-JP" altLang="en-US" sz="1200" b="1" dirty="0">
              <a:latin typeface="+mj-ea"/>
              <a:ea typeface="+mj-ea"/>
            </a:endParaRPr>
          </a:p>
          <a:p>
            <a:pPr eaLnBrk="1" hangingPunct="1">
              <a:buFont typeface="Wingdings 2" charset="0"/>
              <a:buChar char=""/>
              <a:defRPr/>
            </a:pPr>
            <a:r>
              <a:rPr lang="en-US" altLang="ja-JP" sz="3200" b="1" dirty="0">
                <a:latin typeface="+mj-ea"/>
                <a:ea typeface="+mj-ea"/>
              </a:rPr>
              <a:t>1543</a:t>
            </a:r>
            <a:r>
              <a:rPr lang="ja-JP" altLang="en-US" sz="3200" b="1" dirty="0">
                <a:latin typeface="+mj-ea"/>
                <a:ea typeface="+mj-ea"/>
              </a:rPr>
              <a:t>年</a:t>
            </a:r>
            <a:r>
              <a:rPr lang="ja-JP" altLang="en-US" sz="3200" b="1" dirty="0">
                <a:latin typeface="+mj-ea"/>
              </a:rPr>
              <a:t>，たばこは日本の</a:t>
            </a:r>
            <a:r>
              <a:rPr lang="ja-JP" altLang="en-US" sz="3200" b="1" dirty="0">
                <a:latin typeface="+mj-ea"/>
                <a:ea typeface="+mj-ea"/>
              </a:rPr>
              <a:t>種子島</a:t>
            </a:r>
            <a:endParaRPr lang="en-US" altLang="ja-JP" sz="3200" b="1" dirty="0">
              <a:latin typeface="+mj-ea"/>
              <a:ea typeface="+mj-ea"/>
            </a:endParaRPr>
          </a:p>
          <a:p>
            <a:pPr marL="0" indent="0" eaLnBrk="1" hangingPunct="1">
              <a:buFont typeface="Wingdings 2" charset="0"/>
              <a:buNone/>
              <a:defRPr/>
            </a:pPr>
            <a:r>
              <a:rPr lang="ja-JP" altLang="en-US" sz="3200" b="1" dirty="0">
                <a:latin typeface="+mj-ea"/>
                <a:ea typeface="+mj-ea"/>
              </a:rPr>
              <a:t>　に鉄砲とともに伝わった。</a:t>
            </a:r>
            <a:endParaRPr lang="en-US" altLang="ja-JP" sz="3200" b="1" dirty="0">
              <a:latin typeface="+mj-ea"/>
              <a:ea typeface="+mj-ea"/>
            </a:endParaRPr>
          </a:p>
          <a:p>
            <a:pPr eaLnBrk="1" hangingPunct="1">
              <a:buFont typeface="Wingdings 2" charset="0"/>
              <a:buChar char=""/>
              <a:defRPr/>
            </a:pPr>
            <a:endParaRPr lang="ja-JP" altLang="en-US" sz="1200" b="1" dirty="0">
              <a:latin typeface="+mj-ea"/>
              <a:ea typeface="+mj-ea"/>
            </a:endParaRPr>
          </a:p>
          <a:p>
            <a:pPr eaLnBrk="1" hangingPunct="1">
              <a:buFont typeface="Wingdings 2" charset="0"/>
              <a:buChar char=""/>
              <a:defRPr/>
            </a:pPr>
            <a:r>
              <a:rPr lang="en-US" altLang="ja-JP" sz="3200" b="1" dirty="0">
                <a:latin typeface="+mj-ea"/>
                <a:ea typeface="+mj-ea"/>
              </a:rPr>
              <a:t>1549</a:t>
            </a:r>
            <a:r>
              <a:rPr lang="ja-JP" altLang="en-US" sz="3200" b="1" dirty="0">
                <a:latin typeface="+mj-ea"/>
                <a:ea typeface="+mj-ea"/>
              </a:rPr>
              <a:t>年に宣教師ザビエルが鹿児島へ</a:t>
            </a:r>
            <a:endParaRPr lang="en-US" altLang="ja-JP" sz="3200" b="1" dirty="0">
              <a:latin typeface="+mj-ea"/>
              <a:ea typeface="+mj-ea"/>
            </a:endParaRPr>
          </a:p>
          <a:p>
            <a:pPr marL="0" indent="0" eaLnBrk="1" hangingPunct="1">
              <a:buFont typeface="Wingdings 2" charset="0"/>
              <a:buNone/>
              <a:defRPr/>
            </a:pPr>
            <a:r>
              <a:rPr lang="ja-JP" altLang="ja-JP" sz="3200" b="1" dirty="0">
                <a:latin typeface="+mj-ea"/>
                <a:ea typeface="+mj-ea"/>
              </a:rPr>
              <a:t>　</a:t>
            </a:r>
            <a:r>
              <a:rPr lang="ja-JP" altLang="en-US" sz="3200" b="1" dirty="0">
                <a:latin typeface="+mj-ea"/>
                <a:ea typeface="+mj-ea"/>
              </a:rPr>
              <a:t>上陸した時にはポルトガル人船員の</a:t>
            </a:r>
            <a:endParaRPr lang="en-US" altLang="ja-JP" sz="3200" b="1" dirty="0">
              <a:latin typeface="+mj-ea"/>
              <a:ea typeface="+mj-ea"/>
            </a:endParaRPr>
          </a:p>
          <a:p>
            <a:pPr marL="0" indent="0" eaLnBrk="1" hangingPunct="1">
              <a:buFont typeface="Wingdings 2" charset="0"/>
              <a:buNone/>
              <a:defRPr/>
            </a:pPr>
            <a:r>
              <a:rPr lang="ja-JP" altLang="ja-JP" sz="3200" b="1" dirty="0">
                <a:latin typeface="+mj-ea"/>
                <a:ea typeface="+mj-ea"/>
              </a:rPr>
              <a:t>　</a:t>
            </a:r>
            <a:r>
              <a:rPr lang="ja-JP" altLang="en-US" sz="3200" b="1" dirty="0">
                <a:latin typeface="+mj-ea"/>
                <a:ea typeface="+mj-ea"/>
              </a:rPr>
              <a:t>喫煙を見てビックリしたという記録。</a:t>
            </a:r>
          </a:p>
        </p:txBody>
      </p:sp>
      <p:grpSp>
        <p:nvGrpSpPr>
          <p:cNvPr id="6" name="図形グループ 5">
            <a:extLst>
              <a:ext uri="{FF2B5EF4-FFF2-40B4-BE49-F238E27FC236}">
                <a16:creationId xmlns:a16="http://schemas.microsoft.com/office/drawing/2014/main" id="{A6162E11-ECEE-6095-BD79-ED5872A4BB7D}"/>
              </a:ext>
            </a:extLst>
          </p:cNvPr>
          <p:cNvGrpSpPr>
            <a:grpSpLocks/>
          </p:cNvGrpSpPr>
          <p:nvPr/>
        </p:nvGrpSpPr>
        <p:grpSpPr bwMode="auto">
          <a:xfrm>
            <a:off x="2987675" y="1196975"/>
            <a:ext cx="5873750" cy="1663700"/>
            <a:chOff x="2987824" y="1196975"/>
            <a:chExt cx="5873601" cy="1663700"/>
          </a:xfrm>
        </p:grpSpPr>
        <p:pic>
          <p:nvPicPr>
            <p:cNvPr id="20491" name="図 1" descr="コロンブス.tiff">
              <a:extLst>
                <a:ext uri="{FF2B5EF4-FFF2-40B4-BE49-F238E27FC236}">
                  <a16:creationId xmlns:a16="http://schemas.microsoft.com/office/drawing/2014/main" id="{CFF5FA0E-ECCB-3A65-6C06-AA3D416214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196975"/>
              <a:ext cx="1625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コネクタ 2">
              <a:extLst>
                <a:ext uri="{FF2B5EF4-FFF2-40B4-BE49-F238E27FC236}">
                  <a16:creationId xmlns:a16="http://schemas.microsoft.com/office/drawing/2014/main" id="{739410D4-96A6-600D-4F93-B0EC80D620BA}"/>
                </a:ext>
              </a:extLst>
            </p:cNvPr>
            <p:cNvCxnSpPr>
              <a:cxnSpLocks noChangeShapeType="1"/>
            </p:cNvCxnSpPr>
            <p:nvPr/>
          </p:nvCxnSpPr>
          <p:spPr bwMode="auto">
            <a:xfrm>
              <a:off x="2987824" y="1989138"/>
              <a:ext cx="1871616" cy="0"/>
            </a:xfrm>
            <a:prstGeom prst="line">
              <a:avLst/>
            </a:prstGeom>
            <a:noFill/>
            <a:ln w="25400">
              <a:solidFill>
                <a:srgbClr val="FF0000"/>
              </a:solidFill>
              <a:round/>
              <a:headEnd/>
              <a:tailEnd/>
            </a:ln>
            <a:effectLst>
              <a:outerShdw blurRad="57150" dist="38100" dir="5400000" algn="ctr" rotWithShape="0">
                <a:srgbClr val="002041">
                  <a:alpha val="48000"/>
                </a:srgbClr>
              </a:outerShdw>
            </a:effectLst>
          </p:spPr>
        </p:cxnSp>
      </p:grpSp>
      <p:grpSp>
        <p:nvGrpSpPr>
          <p:cNvPr id="11" name="図形グループ 10">
            <a:extLst>
              <a:ext uri="{FF2B5EF4-FFF2-40B4-BE49-F238E27FC236}">
                <a16:creationId xmlns:a16="http://schemas.microsoft.com/office/drawing/2014/main" id="{F5B70A27-4A1F-F51E-7CD1-F6CD0353AE3D}"/>
              </a:ext>
            </a:extLst>
          </p:cNvPr>
          <p:cNvGrpSpPr>
            <a:grpSpLocks/>
          </p:cNvGrpSpPr>
          <p:nvPr/>
        </p:nvGrpSpPr>
        <p:grpSpPr bwMode="auto">
          <a:xfrm>
            <a:off x="1116013" y="3284538"/>
            <a:ext cx="7739062" cy="1303337"/>
            <a:chOff x="1115616" y="3284538"/>
            <a:chExt cx="7739459" cy="1303337"/>
          </a:xfrm>
        </p:grpSpPr>
        <p:pic>
          <p:nvPicPr>
            <p:cNvPr id="20488" name="図 2" descr="鉄砲.tiff">
              <a:extLst>
                <a:ext uri="{FF2B5EF4-FFF2-40B4-BE49-F238E27FC236}">
                  <a16:creationId xmlns:a16="http://schemas.microsoft.com/office/drawing/2014/main" id="{729B9DC9-835A-DB36-1685-40A7912A6F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3284538"/>
              <a:ext cx="205105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コネクタ 7">
              <a:extLst>
                <a:ext uri="{FF2B5EF4-FFF2-40B4-BE49-F238E27FC236}">
                  <a16:creationId xmlns:a16="http://schemas.microsoft.com/office/drawing/2014/main" id="{0B525DD9-BE6B-93E0-DFB6-1EDBFA838487}"/>
                </a:ext>
              </a:extLst>
            </p:cNvPr>
            <p:cNvCxnSpPr>
              <a:cxnSpLocks noChangeShapeType="1"/>
            </p:cNvCxnSpPr>
            <p:nvPr/>
          </p:nvCxnSpPr>
          <p:spPr bwMode="auto">
            <a:xfrm>
              <a:off x="4932162" y="4005263"/>
              <a:ext cx="1152584" cy="0"/>
            </a:xfrm>
            <a:prstGeom prst="line">
              <a:avLst/>
            </a:prstGeom>
            <a:noFill/>
            <a:ln w="25400">
              <a:solidFill>
                <a:srgbClr val="FF0000"/>
              </a:solidFill>
              <a:round/>
              <a:headEnd/>
              <a:tailEnd/>
            </a:ln>
            <a:effectLst>
              <a:outerShdw blurRad="57150" dist="38100" dir="5400000" algn="ctr" rotWithShape="0">
                <a:srgbClr val="002041">
                  <a:alpha val="48000"/>
                </a:srgbClr>
              </a:outerShdw>
            </a:effectLst>
          </p:spPr>
        </p:cxnSp>
        <p:cxnSp>
          <p:nvCxnSpPr>
            <p:cNvPr id="14" name="直線コネクタ 13">
              <a:extLst>
                <a:ext uri="{FF2B5EF4-FFF2-40B4-BE49-F238E27FC236}">
                  <a16:creationId xmlns:a16="http://schemas.microsoft.com/office/drawing/2014/main" id="{5606CE07-B82D-4E05-6678-1B1E49DF6253}"/>
                </a:ext>
              </a:extLst>
            </p:cNvPr>
            <p:cNvCxnSpPr>
              <a:cxnSpLocks noChangeShapeType="1"/>
            </p:cNvCxnSpPr>
            <p:nvPr/>
          </p:nvCxnSpPr>
          <p:spPr bwMode="auto">
            <a:xfrm>
              <a:off x="1115616" y="4581525"/>
              <a:ext cx="863644" cy="0"/>
            </a:xfrm>
            <a:prstGeom prst="line">
              <a:avLst/>
            </a:prstGeom>
            <a:noFill/>
            <a:ln w="25400">
              <a:solidFill>
                <a:srgbClr val="FF0000"/>
              </a:solidFill>
              <a:round/>
              <a:headEnd/>
              <a:tailEnd/>
            </a:ln>
            <a:effectLst>
              <a:outerShdw blurRad="57150" dist="38100" dir="5400000" algn="ctr" rotWithShape="0">
                <a:srgbClr val="002041">
                  <a:alpha val="48000"/>
                </a:srgbClr>
              </a:outerShdw>
            </a:effectLst>
          </p:spPr>
        </p:cxnSp>
      </p:grpSp>
      <p:grpSp>
        <p:nvGrpSpPr>
          <p:cNvPr id="13" name="図形グループ 12">
            <a:extLst>
              <a:ext uri="{FF2B5EF4-FFF2-40B4-BE49-F238E27FC236}">
                <a16:creationId xmlns:a16="http://schemas.microsoft.com/office/drawing/2014/main" id="{033EEF3E-DC46-E3BB-294D-8C9EFE10ADDB}"/>
              </a:ext>
            </a:extLst>
          </p:cNvPr>
          <p:cNvGrpSpPr>
            <a:grpSpLocks/>
          </p:cNvGrpSpPr>
          <p:nvPr/>
        </p:nvGrpSpPr>
        <p:grpSpPr bwMode="auto">
          <a:xfrm>
            <a:off x="2411413" y="5013325"/>
            <a:ext cx="6445250" cy="1690688"/>
            <a:chOff x="2411760" y="5013325"/>
            <a:chExt cx="6444903" cy="1690688"/>
          </a:xfrm>
        </p:grpSpPr>
        <p:pic>
          <p:nvPicPr>
            <p:cNvPr id="20486" name="図 3" descr="ザビエル.tiff">
              <a:extLst>
                <a:ext uri="{FF2B5EF4-FFF2-40B4-BE49-F238E27FC236}">
                  <a16:creationId xmlns:a16="http://schemas.microsoft.com/office/drawing/2014/main" id="{C4B5CC07-F614-7280-88AA-D325D0745E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5013325"/>
              <a:ext cx="1620838" cy="1690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7" name="直線コネクタ 16">
              <a:extLst>
                <a:ext uri="{FF2B5EF4-FFF2-40B4-BE49-F238E27FC236}">
                  <a16:creationId xmlns:a16="http://schemas.microsoft.com/office/drawing/2014/main" id="{E6D0DD11-5FF0-F1A6-FD0A-C3807A88C4A8}"/>
                </a:ext>
              </a:extLst>
            </p:cNvPr>
            <p:cNvCxnSpPr>
              <a:cxnSpLocks noChangeShapeType="1"/>
            </p:cNvCxnSpPr>
            <p:nvPr/>
          </p:nvCxnSpPr>
          <p:spPr bwMode="auto">
            <a:xfrm>
              <a:off x="2411760" y="5373688"/>
              <a:ext cx="2663682" cy="0"/>
            </a:xfrm>
            <a:prstGeom prst="line">
              <a:avLst/>
            </a:prstGeom>
            <a:noFill/>
            <a:ln w="25400">
              <a:solidFill>
                <a:srgbClr val="FF0000"/>
              </a:solidFill>
              <a:round/>
              <a:headEnd/>
              <a:tailEnd/>
            </a:ln>
            <a:effectLst>
              <a:outerShdw blurRad="57150" dist="38100" dir="5400000" algn="ctr" rotWithShape="0">
                <a:srgbClr val="002041">
                  <a:alpha val="48000"/>
                </a:srgbClr>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73D4A583-261C-1FBA-66D5-D432FD087C80}"/>
              </a:ext>
            </a:extLst>
          </p:cNvPr>
          <p:cNvSpPr>
            <a:spLocks noGrp="1"/>
          </p:cNvSpPr>
          <p:nvPr>
            <p:ph type="title"/>
          </p:nvPr>
        </p:nvSpPr>
        <p:spPr>
          <a:xfrm>
            <a:off x="1754188" y="296863"/>
            <a:ext cx="5626100" cy="1143000"/>
          </a:xfrm>
        </p:spPr>
        <p:txBody>
          <a:bodyPr/>
          <a:lstStyle/>
          <a:p>
            <a:pPr eaLnBrk="1" hangingPunct="1"/>
            <a:r>
              <a:rPr lang="ja-JP" altLang="en-US" b="1">
                <a:solidFill>
                  <a:srgbClr val="FF0000"/>
                </a:solidFill>
                <a:ea typeface="AR丸ゴシック体M" pitchFamily="49" charset="-128"/>
              </a:rPr>
              <a:t>家庭内喫煙の結果</a:t>
            </a:r>
          </a:p>
        </p:txBody>
      </p:sp>
      <p:pic>
        <p:nvPicPr>
          <p:cNvPr id="5" name="Picture 4" descr="幼児の喫煙">
            <a:extLst>
              <a:ext uri="{FF2B5EF4-FFF2-40B4-BE49-F238E27FC236}">
                <a16:creationId xmlns:a16="http://schemas.microsoft.com/office/drawing/2014/main" id="{1C7BB832-B4FB-C906-5A92-6E87A9B9C2D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0825" y="1946275"/>
            <a:ext cx="4103688" cy="3297238"/>
          </a:xfrm>
          <a:noFill/>
        </p:spPr>
      </p:pic>
      <p:sp>
        <p:nvSpPr>
          <p:cNvPr id="6" name="Rectangle 3">
            <a:extLst>
              <a:ext uri="{FF2B5EF4-FFF2-40B4-BE49-F238E27FC236}">
                <a16:creationId xmlns:a16="http://schemas.microsoft.com/office/drawing/2014/main" id="{CE934387-E3AC-FD34-FD84-C5902A37D311}"/>
              </a:ext>
            </a:extLst>
          </p:cNvPr>
          <p:cNvSpPr txBox="1">
            <a:spLocks noChangeArrowheads="1"/>
          </p:cNvSpPr>
          <p:nvPr/>
        </p:nvSpPr>
        <p:spPr bwMode="auto">
          <a:xfrm>
            <a:off x="306388" y="5741988"/>
            <a:ext cx="87852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0BD0D9"/>
              </a:buClr>
              <a:buSzPct val="95000"/>
            </a:pPr>
            <a:r>
              <a:rPr lang="ja-JP" altLang="en-US" sz="2400" b="1">
                <a:solidFill>
                  <a:srgbClr val="0066FF"/>
                </a:solidFill>
                <a:latin typeface="Calibri" panose="020F0502020204030204" pitchFamily="34" charset="0"/>
                <a:ea typeface="AR丸ゴシック体M" pitchFamily="49" charset="-128"/>
              </a:rPr>
              <a:t>・子どもは大人の言うことは聞かないが，大人のマネはする．</a:t>
            </a:r>
          </a:p>
          <a:p>
            <a:pPr eaLnBrk="1" hangingPunct="1">
              <a:spcBef>
                <a:spcPct val="20000"/>
              </a:spcBef>
              <a:buClr>
                <a:srgbClr val="0BD0D9"/>
              </a:buClr>
              <a:buSzPct val="95000"/>
            </a:pPr>
            <a:r>
              <a:rPr lang="ja-JP" altLang="en-US" sz="2400" b="1">
                <a:solidFill>
                  <a:srgbClr val="0066FF"/>
                </a:solidFill>
                <a:latin typeface="Calibri" panose="020F0502020204030204" pitchFamily="34" charset="0"/>
                <a:ea typeface="AR丸ゴシック体M" pitchFamily="49" charset="-128"/>
              </a:rPr>
              <a:t>・年齢が低いほど，あっという間にやめられなくなる．</a:t>
            </a:r>
          </a:p>
        </p:txBody>
      </p:sp>
      <p:pic>
        <p:nvPicPr>
          <p:cNvPr id="114692" name="図 3">
            <a:extLst>
              <a:ext uri="{FF2B5EF4-FFF2-40B4-BE49-F238E27FC236}">
                <a16:creationId xmlns:a16="http://schemas.microsoft.com/office/drawing/2014/main" id="{30DC4BE3-1908-2A56-2E2B-01A8BEBF88DA}"/>
              </a:ext>
            </a:extLst>
          </p:cNvPr>
          <p:cNvPicPr>
            <a:picLocks noChangeAspect="1"/>
          </p:cNvPicPr>
          <p:nvPr/>
        </p:nvPicPr>
        <p:blipFill>
          <a:blip r:embed="rId4">
            <a:extLst>
              <a:ext uri="{28A0092B-C50C-407E-A947-70E740481C1C}">
                <a14:useLocalDpi xmlns:a14="http://schemas.microsoft.com/office/drawing/2010/main" val="0"/>
              </a:ext>
            </a:extLst>
          </a:blip>
          <a:srcRect b="6618"/>
          <a:stretch>
            <a:fillRect/>
          </a:stretch>
        </p:blipFill>
        <p:spPr bwMode="auto">
          <a:xfrm>
            <a:off x="4567238" y="2206625"/>
            <a:ext cx="452437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048">
            <a:extLst>
              <a:ext uri="{FF2B5EF4-FFF2-40B4-BE49-F238E27FC236}">
                <a16:creationId xmlns:a16="http://schemas.microsoft.com/office/drawing/2014/main" id="{5BBC2510-B737-EF07-0788-0F0BD7BCDDE2}"/>
              </a:ext>
            </a:extLst>
          </p:cNvPr>
          <p:cNvGraphicFramePr>
            <a:graphicFrameLocks noChangeAspect="1"/>
          </p:cNvGraphicFramePr>
          <p:nvPr/>
        </p:nvGraphicFramePr>
        <p:xfrm>
          <a:off x="0" y="-225425"/>
          <a:ext cx="9448800" cy="7086600"/>
        </p:xfrm>
        <a:graphic>
          <a:graphicData uri="http://schemas.openxmlformats.org/presentationml/2006/ole">
            <mc:AlternateContent xmlns:mc="http://schemas.openxmlformats.org/markup-compatibility/2006">
              <mc:Choice xmlns:v="urn:schemas-microsoft-com:vml" Requires="v">
                <p:oleObj name="スライド" r:id="rId3" imgW="26327100" imgH="19748500" progId="PowerPoint.Slide.8">
                  <p:embed/>
                </p:oleObj>
              </mc:Choice>
              <mc:Fallback>
                <p:oleObj name="スライド" r:id="rId3" imgW="26327100" imgH="19748500" progId="PowerPoint.Slide.8">
                  <p:embed/>
                  <p:pic>
                    <p:nvPicPr>
                      <p:cNvPr id="0"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5425"/>
                        <a:ext cx="94488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5" name="Object 1024">
            <a:extLst>
              <a:ext uri="{FF2B5EF4-FFF2-40B4-BE49-F238E27FC236}">
                <a16:creationId xmlns:a16="http://schemas.microsoft.com/office/drawing/2014/main" id="{4B9B06C9-EBAD-D660-9162-BA040C85A961}"/>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スライド" r:id="rId3" imgW="26327100" imgH="19748500" progId="PowerPoint.Slide.8">
                  <p:embed/>
                </p:oleObj>
              </mc:Choice>
              <mc:Fallback>
                <p:oleObj name="スライド" r:id="rId3" imgW="26327100" imgH="19748500" progId="PowerPoint.Slide.8">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18786" name="Picture 3">
            <a:extLst>
              <a:ext uri="{FF2B5EF4-FFF2-40B4-BE49-F238E27FC236}">
                <a16:creationId xmlns:a16="http://schemas.microsoft.com/office/drawing/2014/main" id="{C156BC77-43AB-38C3-CE18-2F368B416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362200"/>
            <a:ext cx="33528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4">
            <a:extLst>
              <a:ext uri="{FF2B5EF4-FFF2-40B4-BE49-F238E27FC236}">
                <a16:creationId xmlns:a16="http://schemas.microsoft.com/office/drawing/2014/main" id="{25893158-DF12-47B8-2412-CA26F7F1C95A}"/>
              </a:ext>
            </a:extLst>
          </p:cNvPr>
          <p:cNvSpPr>
            <a:spLocks noChangeArrowheads="1"/>
          </p:cNvSpPr>
          <p:nvPr/>
        </p:nvSpPr>
        <p:spPr bwMode="auto">
          <a:xfrm>
            <a:off x="6096000" y="4648200"/>
            <a:ext cx="2743200" cy="1905000"/>
          </a:xfrm>
          <a:prstGeom prst="rect">
            <a:avLst/>
          </a:prstGeom>
          <a:solidFill>
            <a:schemeClr val="bg1"/>
          </a:solidFill>
          <a:ln w="9525">
            <a:solidFill>
              <a:schemeClr val="bg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endParaRPr lang="ja-JP"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3" name="Object 1024">
            <a:extLst>
              <a:ext uri="{FF2B5EF4-FFF2-40B4-BE49-F238E27FC236}">
                <a16:creationId xmlns:a16="http://schemas.microsoft.com/office/drawing/2014/main" id="{23A7D8C2-AC64-DA9A-6FB1-7F8A54C25219}"/>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スライド" r:id="rId3" imgW="26327100" imgH="19748500" progId="PowerPoint.Slide.8">
                  <p:embed/>
                </p:oleObj>
              </mc:Choice>
              <mc:Fallback>
                <p:oleObj name="スライド" r:id="rId3" imgW="26327100" imgH="19748500" progId="PowerPoint.Slide.8">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20834" name="図 2" descr="DSC00621.JPG">
            <a:extLst>
              <a:ext uri="{FF2B5EF4-FFF2-40B4-BE49-F238E27FC236}">
                <a16:creationId xmlns:a16="http://schemas.microsoft.com/office/drawing/2014/main" id="{2CE90FE7-DBAD-26D5-75FB-ECD2E73A3EDE}"/>
              </a:ext>
            </a:extLst>
          </p:cNvPr>
          <p:cNvPicPr>
            <a:picLocks noChangeAspect="1"/>
          </p:cNvPicPr>
          <p:nvPr/>
        </p:nvPicPr>
        <p:blipFill>
          <a:blip r:embed="rId5">
            <a:extLst>
              <a:ext uri="{28A0092B-C50C-407E-A947-70E740481C1C}">
                <a14:useLocalDpi xmlns:a14="http://schemas.microsoft.com/office/drawing/2010/main" val="0"/>
              </a:ext>
            </a:extLst>
          </a:blip>
          <a:srcRect l="29796" t="36093" r="23026" b="25359"/>
          <a:stretch>
            <a:fillRect/>
          </a:stretch>
        </p:blipFill>
        <p:spPr bwMode="auto">
          <a:xfrm>
            <a:off x="468313" y="4521200"/>
            <a:ext cx="37433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D8DFC47D-E494-0439-7284-D2C736E6CBAA}"/>
              </a:ext>
            </a:extLst>
          </p:cNvPr>
          <p:cNvSpPr>
            <a:spLocks noGrp="1"/>
          </p:cNvSpPr>
          <p:nvPr>
            <p:ph type="title"/>
          </p:nvPr>
        </p:nvSpPr>
        <p:spPr>
          <a:xfrm>
            <a:off x="-323850" y="1125538"/>
            <a:ext cx="7883525" cy="1008062"/>
          </a:xfrm>
        </p:spPr>
        <p:txBody>
          <a:bodyPr anchor="ctr"/>
          <a:lstStyle/>
          <a:p>
            <a:pPr algn="ctr" eaLnBrk="1" hangingPunct="1"/>
            <a:r>
              <a:rPr lang="ja-JP" altLang="en-US" sz="4400"/>
              <a:t>タバコの害わかりましたか？</a:t>
            </a:r>
            <a:endParaRPr lang="ja-JP" altLang="en-US" sz="4400">
              <a:solidFill>
                <a:srgbClr val="FF0000"/>
              </a:solidFill>
            </a:endParaRPr>
          </a:p>
        </p:txBody>
      </p:sp>
      <p:sp>
        <p:nvSpPr>
          <p:cNvPr id="122882" name="Rectangle 3">
            <a:extLst>
              <a:ext uri="{FF2B5EF4-FFF2-40B4-BE49-F238E27FC236}">
                <a16:creationId xmlns:a16="http://schemas.microsoft.com/office/drawing/2014/main" id="{4BDCB691-2B51-387D-705A-2634C986EBBC}"/>
              </a:ext>
            </a:extLst>
          </p:cNvPr>
          <p:cNvSpPr>
            <a:spLocks noGrp="1"/>
          </p:cNvSpPr>
          <p:nvPr>
            <p:ph idx="1"/>
          </p:nvPr>
        </p:nvSpPr>
        <p:spPr>
          <a:xfrm>
            <a:off x="611188" y="2636838"/>
            <a:ext cx="7740650" cy="2449512"/>
          </a:xfrm>
        </p:spPr>
        <p:txBody>
          <a:bodyPr/>
          <a:lstStyle/>
          <a:p>
            <a:pPr eaLnBrk="1" hangingPunct="1"/>
            <a:r>
              <a:rPr lang="ja-JP" altLang="en-US">
                <a:latin typeface="Calibri" panose="020F0502020204030204" pitchFamily="34" charset="0"/>
                <a:ea typeface="ＭＳ Ｐゴシック" panose="020B0600070205080204" pitchFamily="34" charset="-128"/>
              </a:rPr>
              <a:t>吸わないのに，間接的に吸ってしまう害</a:t>
            </a:r>
          </a:p>
          <a:p>
            <a:pPr eaLnBrk="1" hangingPunct="1"/>
            <a:r>
              <a:rPr lang="ja-JP" altLang="en-US">
                <a:latin typeface="Calibri" panose="020F0502020204030204" pitchFamily="34" charset="0"/>
                <a:ea typeface="ＭＳ Ｐゴシック" panose="020B0600070205080204" pitchFamily="34" charset="-128"/>
              </a:rPr>
              <a:t>依存症（タバコなしではいられない気持ち）</a:t>
            </a:r>
          </a:p>
          <a:p>
            <a:pPr eaLnBrk="1" hangingPunct="1"/>
            <a:r>
              <a:rPr lang="ja-JP" altLang="en-US">
                <a:latin typeface="Calibri" panose="020F0502020204030204" pitchFamily="34" charset="0"/>
                <a:ea typeface="ＭＳ Ｐゴシック" panose="020B0600070205080204" pitchFamily="34" charset="-128"/>
              </a:rPr>
              <a:t>吸う人の健康被害</a:t>
            </a:r>
          </a:p>
          <a:p>
            <a:pPr eaLnBrk="1" hangingPunct="1"/>
            <a:r>
              <a:rPr lang="ja-JP" altLang="en-US">
                <a:latin typeface="Calibri" panose="020F0502020204030204" pitchFamily="34" charset="0"/>
                <a:ea typeface="ＭＳ Ｐゴシック" panose="020B0600070205080204" pitchFamily="34" charset="-128"/>
              </a:rPr>
              <a:t>環境に及ぼす害</a:t>
            </a:r>
          </a:p>
          <a:p>
            <a:pPr eaLnBrk="1" hangingPunct="1"/>
            <a:r>
              <a:rPr lang="ja-JP" altLang="en-US">
                <a:latin typeface="Calibri" panose="020F0502020204030204" pitchFamily="34" charset="0"/>
                <a:ea typeface="ＭＳ Ｐゴシック" panose="020B0600070205080204" pitchFamily="34" charset="-128"/>
              </a:rPr>
              <a:t>お金の無駄</a:t>
            </a:r>
          </a:p>
        </p:txBody>
      </p:sp>
      <p:pic>
        <p:nvPicPr>
          <p:cNvPr id="122883" name="Picture 6" descr="MP900431024[1]">
            <a:extLst>
              <a:ext uri="{FF2B5EF4-FFF2-40B4-BE49-F238E27FC236}">
                <a16:creationId xmlns:a16="http://schemas.microsoft.com/office/drawing/2014/main" id="{9D41EC7D-788E-5106-B99C-A451E07D5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644900"/>
            <a:ext cx="3097212"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7" descr="MM900297100[1]">
            <a:extLst>
              <a:ext uri="{FF2B5EF4-FFF2-40B4-BE49-F238E27FC236}">
                <a16:creationId xmlns:a16="http://schemas.microsoft.com/office/drawing/2014/main" id="{8F1B8DA8-11FF-0D0B-676F-992E53AC36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5207000"/>
            <a:ext cx="16557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9" descr="MC900018408[1]">
            <a:extLst>
              <a:ext uri="{FF2B5EF4-FFF2-40B4-BE49-F238E27FC236}">
                <a16:creationId xmlns:a16="http://schemas.microsoft.com/office/drawing/2014/main" id="{650AD103-FB11-76DD-E751-C9C39DFE5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288" y="692150"/>
            <a:ext cx="21256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My Pictures\2008.8.19～27ケニア大旅行の写真 美映子\一眼レフ\101NCD60\DSC_0197.JPG">
            <a:extLst>
              <a:ext uri="{FF2B5EF4-FFF2-40B4-BE49-F238E27FC236}">
                <a16:creationId xmlns:a16="http://schemas.microsoft.com/office/drawing/2014/main" id="{80390064-A808-F91C-D8E9-B00A24B07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51" r="2751"/>
          <a:stretch>
            <a:fillRect/>
          </a:stretch>
        </p:blipFill>
        <p:spPr bwMode="auto">
          <a:xfrm>
            <a:off x="-536575" y="0"/>
            <a:ext cx="9680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コンテンツ プレースホルダ 2">
            <a:extLst>
              <a:ext uri="{FF2B5EF4-FFF2-40B4-BE49-F238E27FC236}">
                <a16:creationId xmlns:a16="http://schemas.microsoft.com/office/drawing/2014/main" id="{82C819D5-CCA7-D13D-C91F-AAD9FC879A48}"/>
              </a:ext>
            </a:extLst>
          </p:cNvPr>
          <p:cNvSpPr>
            <a:spLocks noGrp="1"/>
          </p:cNvSpPr>
          <p:nvPr>
            <p:ph idx="1"/>
          </p:nvPr>
        </p:nvSpPr>
        <p:spPr>
          <a:xfrm>
            <a:off x="2124075" y="1557338"/>
            <a:ext cx="5534025" cy="4411662"/>
          </a:xfrm>
        </p:spPr>
        <p:txBody>
          <a:bodyPr/>
          <a:lstStyle/>
          <a:p>
            <a:r>
              <a:rPr lang="ja-JP" altLang="en-US" sz="4800">
                <a:solidFill>
                  <a:srgbClr val="BFBFBF"/>
                </a:solidFill>
                <a:latin typeface="ＭＳ Ｐゴシック" panose="020B0600070205080204" pitchFamily="34" charset="-128"/>
                <a:ea typeface="ＭＳ Ｐゴシック" panose="020B0600070205080204" pitchFamily="34" charset="-128"/>
              </a:rPr>
              <a:t>たばことは？</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たばこの有害性</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受動喫煙の影響</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加熱式タバコ</a:t>
            </a:r>
            <a:endParaRPr lang="en-US" altLang="ja-JP" sz="4800">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地域の受動喫煙</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タイトル 1">
            <a:extLst>
              <a:ext uri="{FF2B5EF4-FFF2-40B4-BE49-F238E27FC236}">
                <a16:creationId xmlns:a16="http://schemas.microsoft.com/office/drawing/2014/main" id="{F6FB91A0-04BE-EECA-8BC9-7459996EACFD}"/>
              </a:ext>
            </a:extLst>
          </p:cNvPr>
          <p:cNvSpPr>
            <a:spLocks noGrp="1"/>
          </p:cNvSpPr>
          <p:nvPr>
            <p:ph type="title"/>
          </p:nvPr>
        </p:nvSpPr>
        <p:spPr>
          <a:xfrm>
            <a:off x="2484438" y="476250"/>
            <a:ext cx="4248150" cy="792163"/>
          </a:xfrm>
        </p:spPr>
        <p:txBody>
          <a:bodyPr anchor="ctr"/>
          <a:lstStyle/>
          <a:p>
            <a:pPr algn="ctr"/>
            <a:r>
              <a:rPr lang="ja-JP" altLang="en-US" sz="4200">
                <a:solidFill>
                  <a:srgbClr val="000000"/>
                </a:solidFill>
              </a:rPr>
              <a:t>電子タバコとは</a:t>
            </a:r>
          </a:p>
        </p:txBody>
      </p:sp>
      <p:sp>
        <p:nvSpPr>
          <p:cNvPr id="6" name="コンテンツ プレースホルダー 2">
            <a:extLst>
              <a:ext uri="{FF2B5EF4-FFF2-40B4-BE49-F238E27FC236}">
                <a16:creationId xmlns:a16="http://schemas.microsoft.com/office/drawing/2014/main" id="{9AC852E4-AF05-71B9-9A7B-21ED5EFCE593}"/>
              </a:ext>
            </a:extLst>
          </p:cNvPr>
          <p:cNvSpPr>
            <a:spLocks noGrp="1"/>
          </p:cNvSpPr>
          <p:nvPr>
            <p:ph idx="1"/>
          </p:nvPr>
        </p:nvSpPr>
        <p:spPr>
          <a:xfrm>
            <a:off x="501650" y="2781300"/>
            <a:ext cx="8642350" cy="2951163"/>
          </a:xfrm>
        </p:spPr>
        <p:txBody>
          <a:bodyPr/>
          <a:lstStyle/>
          <a:p>
            <a:pPr>
              <a:buFont typeface="Wingdings 2" charset="0"/>
              <a:buChar char=""/>
              <a:defRPr/>
            </a:pPr>
            <a:r>
              <a:rPr lang="ja-JP" altLang="en-US" sz="2400" dirty="0">
                <a:latin typeface="+mj-ea"/>
                <a:ea typeface="+mj-ea"/>
              </a:rPr>
              <a:t>火を使わないタバコの総称として「電子タバコ」といいます。</a:t>
            </a:r>
            <a:endParaRPr lang="en-US" altLang="ja-JP" sz="2400" dirty="0">
              <a:latin typeface="+mj-ea"/>
              <a:ea typeface="+mj-ea"/>
            </a:endParaRPr>
          </a:p>
          <a:p>
            <a:pPr marL="0" indent="0">
              <a:buFont typeface="Wingdings 2" charset="0"/>
              <a:buNone/>
              <a:defRPr/>
            </a:pPr>
            <a:endParaRPr lang="ja-JP" altLang="en-US" sz="1600" dirty="0">
              <a:latin typeface="+mj-ea"/>
              <a:ea typeface="+mj-ea"/>
            </a:endParaRPr>
          </a:p>
          <a:p>
            <a:pPr>
              <a:buFont typeface="Wingdings 2" charset="0"/>
              <a:buChar char=""/>
              <a:defRPr/>
            </a:pPr>
            <a:r>
              <a:rPr lang="ja-JP" altLang="en-US" sz="2400" dirty="0">
                <a:latin typeface="+mj-ea"/>
                <a:ea typeface="+mj-ea"/>
              </a:rPr>
              <a:t>電子タバコは、「さまざまな味や香りのリキッドを電力で加熱して、気化させた蒸気を吸って楽しむ嗜好品」のことです。</a:t>
            </a:r>
            <a:endParaRPr lang="en-US" altLang="ja-JP" sz="2400" dirty="0">
              <a:latin typeface="+mj-ea"/>
              <a:ea typeface="+mj-ea"/>
            </a:endParaRPr>
          </a:p>
          <a:p>
            <a:pPr>
              <a:buFont typeface="Wingdings 2" charset="0"/>
              <a:buChar char=""/>
              <a:defRPr/>
            </a:pPr>
            <a:endParaRPr lang="ja-JP" altLang="en-US" sz="1600" dirty="0">
              <a:latin typeface="+mj-ea"/>
              <a:ea typeface="+mj-ea"/>
            </a:endParaRPr>
          </a:p>
          <a:p>
            <a:pPr>
              <a:buFont typeface="Wingdings 2" charset="0"/>
              <a:buChar char=""/>
              <a:defRPr/>
            </a:pPr>
            <a:r>
              <a:rPr lang="ja-JP" altLang="en-US" sz="2400" dirty="0">
                <a:latin typeface="+mj-ea"/>
                <a:ea typeface="+mj-ea"/>
              </a:rPr>
              <a:t>広い意味の電子タバコには、ニコチンを含まないものと</a:t>
            </a:r>
            <a:endParaRPr lang="en-US" altLang="ja-JP" sz="2400" dirty="0">
              <a:latin typeface="+mj-ea"/>
              <a:ea typeface="+mj-ea"/>
            </a:endParaRPr>
          </a:p>
          <a:p>
            <a:pPr marL="0" indent="0">
              <a:buFont typeface="Wingdings 2" charset="0"/>
              <a:buNone/>
              <a:defRPr/>
            </a:pPr>
            <a:r>
              <a:rPr lang="en-US" altLang="ja-JP" sz="2400" dirty="0">
                <a:latin typeface="+mj-ea"/>
                <a:ea typeface="+mj-ea"/>
              </a:rPr>
              <a:t>   </a:t>
            </a:r>
            <a:r>
              <a:rPr lang="ja-JP" altLang="en-US" sz="2400" b="1" dirty="0">
                <a:solidFill>
                  <a:srgbClr val="FF2D99"/>
                </a:solidFill>
                <a:latin typeface="+mj-ea"/>
                <a:ea typeface="+mj-ea"/>
              </a:rPr>
              <a:t>ニコチンを含むもの</a:t>
            </a:r>
            <a:r>
              <a:rPr lang="ja-JP" altLang="en-US" sz="2400" dirty="0">
                <a:latin typeface="+mj-ea"/>
                <a:ea typeface="+mj-ea"/>
              </a:rPr>
              <a:t>があります。</a:t>
            </a:r>
            <a:endParaRPr lang="en-US" altLang="ja-JP" sz="2400" dirty="0">
              <a:latin typeface="+mj-ea"/>
              <a:ea typeface="+mj-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図 3" descr="名称未設定.tiff">
            <a:extLst>
              <a:ext uri="{FF2B5EF4-FFF2-40B4-BE49-F238E27FC236}">
                <a16:creationId xmlns:a16="http://schemas.microsoft.com/office/drawing/2014/main" id="{E7F3A13F-F7EE-E8A9-3ABF-72E97BA0FF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68413"/>
            <a:ext cx="69850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下矢印吹き出し 6">
            <a:extLst>
              <a:ext uri="{FF2B5EF4-FFF2-40B4-BE49-F238E27FC236}">
                <a16:creationId xmlns:a16="http://schemas.microsoft.com/office/drawing/2014/main" id="{2E36DCB6-FF8E-C4FD-123F-D161442A4CD3}"/>
              </a:ext>
            </a:extLst>
          </p:cNvPr>
          <p:cNvSpPr>
            <a:spLocks noChangeArrowheads="1"/>
          </p:cNvSpPr>
          <p:nvPr/>
        </p:nvSpPr>
        <p:spPr bwMode="auto">
          <a:xfrm>
            <a:off x="2843213" y="4005263"/>
            <a:ext cx="1800225" cy="2519362"/>
          </a:xfrm>
          <a:prstGeom prst="downArrowCallout">
            <a:avLst>
              <a:gd name="adj1" fmla="val 25537"/>
              <a:gd name="adj2" fmla="val 25000"/>
              <a:gd name="adj3" fmla="val 18562"/>
              <a:gd name="adj4" fmla="val 70819"/>
            </a:avLst>
          </a:prstGeom>
          <a:noFill/>
          <a:ln w="38100">
            <a:solidFill>
              <a:srgbClr val="FF2D99"/>
            </a:solidFill>
            <a:miter lim="800000"/>
            <a:headEnd/>
            <a:tailEnd/>
          </a:ln>
          <a:effectLst>
            <a:outerShdw blurRad="57150" dist="38100" dir="5400000" algn="ctr" rotWithShape="0">
              <a:srgbClr val="002041">
                <a:alpha val="48000"/>
              </a:srgbClr>
            </a:outerShdw>
          </a:effectLst>
        </p:spPr>
        <p:txBody>
          <a:bodyPr anchor="ctr"/>
          <a:lstStyle/>
          <a:p>
            <a:pPr algn="ctr" eaLnBrk="1" hangingPunct="1">
              <a:defRPr/>
            </a:pPr>
            <a:endParaRPr lang="ja-JP" alt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図 3" descr="名称未設定.tiff">
            <a:extLst>
              <a:ext uri="{FF2B5EF4-FFF2-40B4-BE49-F238E27FC236}">
                <a16:creationId xmlns:a16="http://schemas.microsoft.com/office/drawing/2014/main" id="{6D3EF003-7B92-D969-1B25-22FA5BF3D7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36613"/>
            <a:ext cx="859472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フレーム 6">
            <a:extLst>
              <a:ext uri="{FF2B5EF4-FFF2-40B4-BE49-F238E27FC236}">
                <a16:creationId xmlns:a16="http://schemas.microsoft.com/office/drawing/2014/main" id="{BFB79ED9-F351-E89D-FCE0-239B364EECD0}"/>
              </a:ext>
            </a:extLst>
          </p:cNvPr>
          <p:cNvSpPr>
            <a:spLocks/>
          </p:cNvSpPr>
          <p:nvPr/>
        </p:nvSpPr>
        <p:spPr bwMode="auto">
          <a:xfrm>
            <a:off x="3059113" y="765175"/>
            <a:ext cx="4249737" cy="5903913"/>
          </a:xfrm>
          <a:custGeom>
            <a:avLst/>
            <a:gdLst>
              <a:gd name="T0" fmla="*/ 0 w 4249737"/>
              <a:gd name="T1" fmla="*/ 0 h 5903913"/>
              <a:gd name="T2" fmla="*/ 4249737 w 4249737"/>
              <a:gd name="T3" fmla="*/ 0 h 5903913"/>
              <a:gd name="T4" fmla="*/ 4249737 w 4249737"/>
              <a:gd name="T5" fmla="*/ 5903913 h 5903913"/>
              <a:gd name="T6" fmla="*/ 0 w 4249737"/>
              <a:gd name="T7" fmla="*/ 5903913 h 5903913"/>
              <a:gd name="T8" fmla="*/ 0 w 4249737"/>
              <a:gd name="T9" fmla="*/ 0 h 5903913"/>
              <a:gd name="T10" fmla="*/ 67656 w 4249737"/>
              <a:gd name="T11" fmla="*/ 67656 h 5903913"/>
              <a:gd name="T12" fmla="*/ 67656 w 4249737"/>
              <a:gd name="T13" fmla="*/ 5836257 h 5903913"/>
              <a:gd name="T14" fmla="*/ 4182081 w 4249737"/>
              <a:gd name="T15" fmla="*/ 5836257 h 5903913"/>
              <a:gd name="T16" fmla="*/ 4182081 w 4249737"/>
              <a:gd name="T17" fmla="*/ 67656 h 5903913"/>
              <a:gd name="T18" fmla="*/ 67656 w 4249737"/>
              <a:gd name="T19" fmla="*/ 67656 h 59039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49737" h="5903913">
                <a:moveTo>
                  <a:pt x="0" y="0"/>
                </a:moveTo>
                <a:lnTo>
                  <a:pt x="4249737" y="0"/>
                </a:lnTo>
                <a:lnTo>
                  <a:pt x="4249737" y="5903913"/>
                </a:lnTo>
                <a:lnTo>
                  <a:pt x="0" y="5903913"/>
                </a:lnTo>
                <a:lnTo>
                  <a:pt x="0" y="0"/>
                </a:lnTo>
                <a:close/>
                <a:moveTo>
                  <a:pt x="67656" y="67656"/>
                </a:moveTo>
                <a:lnTo>
                  <a:pt x="67656" y="5836257"/>
                </a:lnTo>
                <a:lnTo>
                  <a:pt x="4182081" y="5836257"/>
                </a:lnTo>
                <a:lnTo>
                  <a:pt x="4182081" y="67656"/>
                </a:lnTo>
                <a:lnTo>
                  <a:pt x="67656" y="67656"/>
                </a:lnTo>
                <a:close/>
              </a:path>
            </a:pathLst>
          </a:custGeom>
          <a:solidFill>
            <a:srgbClr val="FF5EAC"/>
          </a:solidFill>
          <a:ln>
            <a:noFill/>
          </a:ln>
          <a:effectLst>
            <a:outerShdw blurRad="57150" dist="38100" dir="5400000" algn="ctr" rotWithShape="0">
              <a:srgbClr val="002041">
                <a:alpha val="48000"/>
              </a:srgbClr>
            </a:outerShdw>
          </a:effectLst>
        </p:spPr>
        <p:txBody>
          <a:bodyPr anchor="ctr"/>
          <a:lstStyle/>
          <a:p>
            <a:pP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F:\ph_01[1].jpg">
            <a:extLst>
              <a:ext uri="{FF2B5EF4-FFF2-40B4-BE49-F238E27FC236}">
                <a16:creationId xmlns:a16="http://schemas.microsoft.com/office/drawing/2014/main" id="{860875FE-7BC2-7FD9-2555-8AE45BB59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404813"/>
            <a:ext cx="426085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図 10" descr="ph_01[2].jpg">
            <a:extLst>
              <a:ext uri="{FF2B5EF4-FFF2-40B4-BE49-F238E27FC236}">
                <a16:creationId xmlns:a16="http://schemas.microsoft.com/office/drawing/2014/main" id="{0AEBC94F-E898-EE31-84AA-B16CBF6FC4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4813"/>
            <a:ext cx="4027488"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QOS-exhale-mist.m4v">
            <a:hlinkClick r:id="" action="ppaction://media"/>
            <a:extLst>
              <a:ext uri="{FF2B5EF4-FFF2-40B4-BE49-F238E27FC236}">
                <a16:creationId xmlns:a16="http://schemas.microsoft.com/office/drawing/2014/main" id="{A5513BCC-69FE-2FCB-9432-BB9B20026C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83518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テキスト ボックス 4">
            <a:extLst>
              <a:ext uri="{FF2B5EF4-FFF2-40B4-BE49-F238E27FC236}">
                <a16:creationId xmlns:a16="http://schemas.microsoft.com/office/drawing/2014/main" id="{CC50CB57-B753-FEF9-9A00-6868F547CADA}"/>
              </a:ext>
            </a:extLst>
          </p:cNvPr>
          <p:cNvSpPr txBox="1">
            <a:spLocks noChangeArrowheads="1"/>
          </p:cNvSpPr>
          <p:nvPr/>
        </p:nvSpPr>
        <p:spPr bwMode="auto">
          <a:xfrm>
            <a:off x="4284663" y="6334125"/>
            <a:ext cx="4824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1400"/>
              <a:t>産業医科大学 産業生態科学研究所 健康開発科学研究室</a:t>
            </a:r>
            <a:endParaRPr lang="en-US" altLang="ja-JP" sz="1400"/>
          </a:p>
          <a:p>
            <a:pPr algn="ctr" eaLnBrk="1" hangingPunct="1"/>
            <a:r>
              <a:rPr lang="ja-JP" altLang="en-US" sz="1400"/>
              <a:t>　教授　大和　浩教授　</a:t>
            </a:r>
            <a:r>
              <a:rPr lang="en-US" altLang="ja-JP" sz="1400"/>
              <a:t>HP</a:t>
            </a:r>
            <a:r>
              <a:rPr lang="ja-JP" altLang="en-US" sz="1400"/>
              <a:t>　より　</a:t>
            </a:r>
            <a:r>
              <a:rPr lang="en-US" altLang="ja-JP" sz="1400"/>
              <a:t>DL</a:t>
            </a:r>
            <a:endParaRPr lang="ja-JP" altLang="en-US" sz="1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図 3" descr="名称未設定.tiff">
            <a:extLst>
              <a:ext uri="{FF2B5EF4-FFF2-40B4-BE49-F238E27FC236}">
                <a16:creationId xmlns:a16="http://schemas.microsoft.com/office/drawing/2014/main" id="{4EE2180B-1CB3-F25E-22C2-87FCF89B07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09588"/>
            <a:ext cx="8434387"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テキスト ボックス 4">
            <a:extLst>
              <a:ext uri="{FF2B5EF4-FFF2-40B4-BE49-F238E27FC236}">
                <a16:creationId xmlns:a16="http://schemas.microsoft.com/office/drawing/2014/main" id="{91B6AA96-2B0A-6171-79DA-45E01C7BFE1A}"/>
              </a:ext>
            </a:extLst>
          </p:cNvPr>
          <p:cNvSpPr txBox="1">
            <a:spLocks noChangeArrowheads="1"/>
          </p:cNvSpPr>
          <p:nvPr/>
        </p:nvSpPr>
        <p:spPr bwMode="auto">
          <a:xfrm>
            <a:off x="4284663" y="6334125"/>
            <a:ext cx="4824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1400"/>
              <a:t>産業医科大学 産業生態科学研究所 健康開発科学研究室</a:t>
            </a:r>
            <a:endParaRPr lang="en-US" altLang="ja-JP" sz="1400"/>
          </a:p>
          <a:p>
            <a:pPr algn="ctr" eaLnBrk="1" hangingPunct="1"/>
            <a:r>
              <a:rPr lang="ja-JP" altLang="en-US" sz="1400"/>
              <a:t>　教授　大和　浩教授　</a:t>
            </a:r>
            <a:r>
              <a:rPr lang="en-US" altLang="ja-JP" sz="1400"/>
              <a:t>HP</a:t>
            </a:r>
            <a:r>
              <a:rPr lang="ja-JP" altLang="en-US" sz="1400"/>
              <a:t>　より　</a:t>
            </a:r>
            <a:r>
              <a:rPr lang="en-US" altLang="ja-JP" sz="1400"/>
              <a:t>DL</a:t>
            </a:r>
            <a:endParaRPr lang="ja-JP" altLang="en-US" sz="1400"/>
          </a:p>
        </p:txBody>
      </p:sp>
      <p:grpSp>
        <p:nvGrpSpPr>
          <p:cNvPr id="6" name="図形グループ 5">
            <a:extLst>
              <a:ext uri="{FF2B5EF4-FFF2-40B4-BE49-F238E27FC236}">
                <a16:creationId xmlns:a16="http://schemas.microsoft.com/office/drawing/2014/main" id="{4BDF0D5D-95D9-7423-567C-080337427556}"/>
              </a:ext>
            </a:extLst>
          </p:cNvPr>
          <p:cNvGrpSpPr>
            <a:grpSpLocks/>
          </p:cNvGrpSpPr>
          <p:nvPr/>
        </p:nvGrpSpPr>
        <p:grpSpPr bwMode="auto">
          <a:xfrm>
            <a:off x="755650" y="5013325"/>
            <a:ext cx="7777163" cy="431800"/>
            <a:chOff x="755576" y="5013176"/>
            <a:chExt cx="7776864" cy="432048"/>
          </a:xfrm>
        </p:grpSpPr>
        <p:cxnSp>
          <p:nvCxnSpPr>
            <p:cNvPr id="7" name="直線コネクタ 6">
              <a:extLst>
                <a:ext uri="{FF2B5EF4-FFF2-40B4-BE49-F238E27FC236}">
                  <a16:creationId xmlns:a16="http://schemas.microsoft.com/office/drawing/2014/main" id="{13C61977-5AAD-2866-0635-26E4C29FEE58}"/>
                </a:ext>
              </a:extLst>
            </p:cNvPr>
            <p:cNvCxnSpPr>
              <a:cxnSpLocks noChangeShapeType="1"/>
            </p:cNvCxnSpPr>
            <p:nvPr/>
          </p:nvCxnSpPr>
          <p:spPr bwMode="auto">
            <a:xfrm>
              <a:off x="755576" y="5013176"/>
              <a:ext cx="2304961" cy="0"/>
            </a:xfrm>
            <a:prstGeom prst="line">
              <a:avLst/>
            </a:prstGeom>
            <a:noFill/>
            <a:ln w="57150">
              <a:solidFill>
                <a:srgbClr val="FF2D99"/>
              </a:solidFill>
              <a:round/>
              <a:headEnd/>
              <a:tailEnd/>
            </a:ln>
            <a:effectLst>
              <a:outerShdw blurRad="57150" dist="38100" dir="5400000" algn="ctr" rotWithShape="0">
                <a:srgbClr val="002041">
                  <a:alpha val="48000"/>
                </a:srgbClr>
              </a:outerShdw>
            </a:effectLst>
          </p:spPr>
        </p:cxnSp>
        <p:cxnSp>
          <p:nvCxnSpPr>
            <p:cNvPr id="8" name="直線コネクタ 7">
              <a:extLst>
                <a:ext uri="{FF2B5EF4-FFF2-40B4-BE49-F238E27FC236}">
                  <a16:creationId xmlns:a16="http://schemas.microsoft.com/office/drawing/2014/main" id="{1142C7F4-A081-6733-A38D-10BB685F743F}"/>
                </a:ext>
              </a:extLst>
            </p:cNvPr>
            <p:cNvCxnSpPr>
              <a:cxnSpLocks noChangeShapeType="1"/>
            </p:cNvCxnSpPr>
            <p:nvPr/>
          </p:nvCxnSpPr>
          <p:spPr bwMode="auto">
            <a:xfrm>
              <a:off x="6227479" y="5013176"/>
              <a:ext cx="2304961" cy="0"/>
            </a:xfrm>
            <a:prstGeom prst="line">
              <a:avLst/>
            </a:prstGeom>
            <a:noFill/>
            <a:ln w="57150">
              <a:solidFill>
                <a:srgbClr val="FF2D99"/>
              </a:solidFill>
              <a:round/>
              <a:headEnd/>
              <a:tailEnd/>
            </a:ln>
            <a:effectLst>
              <a:outerShdw blurRad="57150" dist="38100" dir="5400000" algn="ctr" rotWithShape="0">
                <a:srgbClr val="002041">
                  <a:alpha val="48000"/>
                </a:srgbClr>
              </a:outerShdw>
            </a:effectLst>
          </p:spPr>
        </p:cxnSp>
        <p:cxnSp>
          <p:nvCxnSpPr>
            <p:cNvPr id="9" name="直線コネクタ 8">
              <a:extLst>
                <a:ext uri="{FF2B5EF4-FFF2-40B4-BE49-F238E27FC236}">
                  <a16:creationId xmlns:a16="http://schemas.microsoft.com/office/drawing/2014/main" id="{B279CE70-F398-4B29-1201-F16FFB98BA48}"/>
                </a:ext>
              </a:extLst>
            </p:cNvPr>
            <p:cNvCxnSpPr>
              <a:cxnSpLocks noChangeShapeType="1"/>
            </p:cNvCxnSpPr>
            <p:nvPr/>
          </p:nvCxnSpPr>
          <p:spPr bwMode="auto">
            <a:xfrm>
              <a:off x="3563756" y="5445224"/>
              <a:ext cx="2231939" cy="0"/>
            </a:xfrm>
            <a:prstGeom prst="line">
              <a:avLst/>
            </a:prstGeom>
            <a:noFill/>
            <a:ln w="57150">
              <a:solidFill>
                <a:srgbClr val="FF2D99"/>
              </a:solidFill>
              <a:round/>
              <a:headEnd/>
              <a:tailEnd/>
            </a:ln>
            <a:effectLst>
              <a:outerShdw blurRad="57150" dist="38100" dir="5400000" algn="ctr" rotWithShape="0">
                <a:srgbClr val="002041">
                  <a:alpha val="48000"/>
                </a:srgbClr>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図 3" descr="中毒110番.tiff">
            <a:extLst>
              <a:ext uri="{FF2B5EF4-FFF2-40B4-BE49-F238E27FC236}">
                <a16:creationId xmlns:a16="http://schemas.microsoft.com/office/drawing/2014/main" id="{36A42DC9-9469-CA30-304B-31A520B3E1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850" y="1133475"/>
            <a:ext cx="7358063"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テキスト ボックス 4">
            <a:extLst>
              <a:ext uri="{FF2B5EF4-FFF2-40B4-BE49-F238E27FC236}">
                <a16:creationId xmlns:a16="http://schemas.microsoft.com/office/drawing/2014/main" id="{D558F3A2-438F-193A-89DF-10616EE274E1}"/>
              </a:ext>
            </a:extLst>
          </p:cNvPr>
          <p:cNvSpPr txBox="1">
            <a:spLocks noChangeArrowheads="1"/>
          </p:cNvSpPr>
          <p:nvPr/>
        </p:nvSpPr>
        <p:spPr bwMode="auto">
          <a:xfrm>
            <a:off x="4787900" y="6308725"/>
            <a:ext cx="410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1400">
                <a:latin typeface="ＭＳ Ｐゴシック" panose="020B0600070205080204" pitchFamily="34" charset="-128"/>
              </a:rPr>
              <a:t>公益財団法人日本中毒情報センター</a:t>
            </a:r>
            <a:r>
              <a:rPr lang="en-US" altLang="ja-JP" sz="1400">
                <a:latin typeface="ＭＳ Ｐゴシック" panose="020B0600070205080204" pitchFamily="34" charset="-128"/>
              </a:rPr>
              <a:t>2018.08.01</a:t>
            </a:r>
            <a:endParaRPr lang="ja-JP" altLang="en-US" sz="1400">
              <a:latin typeface="ＭＳ Ｐゴシック" panose="020B0600070205080204" pitchFamily="34" charset="-128"/>
            </a:endParaRPr>
          </a:p>
        </p:txBody>
      </p:sp>
      <p:sp>
        <p:nvSpPr>
          <p:cNvPr id="2" name="右矢印 1">
            <a:extLst>
              <a:ext uri="{FF2B5EF4-FFF2-40B4-BE49-F238E27FC236}">
                <a16:creationId xmlns:a16="http://schemas.microsoft.com/office/drawing/2014/main" id="{4C7DFA30-D455-55A9-B827-FF055957BF96}"/>
              </a:ext>
            </a:extLst>
          </p:cNvPr>
          <p:cNvSpPr>
            <a:spLocks noChangeArrowheads="1"/>
          </p:cNvSpPr>
          <p:nvPr/>
        </p:nvSpPr>
        <p:spPr bwMode="auto">
          <a:xfrm rot="1003313">
            <a:off x="1479550" y="3614738"/>
            <a:ext cx="6530975" cy="490537"/>
          </a:xfrm>
          <a:prstGeom prst="rightArrow">
            <a:avLst>
              <a:gd name="adj1" fmla="val 50000"/>
              <a:gd name="adj2" fmla="val 49989"/>
            </a:avLst>
          </a:prstGeom>
          <a:solidFill>
            <a:srgbClr val="59AAF2">
              <a:alpha val="45097"/>
            </a:srgbClr>
          </a:solidFill>
          <a:ln w="9525">
            <a:solidFill>
              <a:srgbClr val="0B5395"/>
            </a:solidFill>
            <a:miter lim="800000"/>
            <a:headEnd/>
            <a:tailEnd/>
          </a:ln>
          <a:effectLst>
            <a:outerShdw blurRad="57150" dist="38100" dir="5400000" algn="ctr" rotWithShape="0">
              <a:srgbClr val="002041">
                <a:alpha val="48000"/>
              </a:srgbClr>
            </a:outerShdw>
          </a:effectLst>
        </p:spPr>
        <p:txBody>
          <a:bodyPr anchor="ctr"/>
          <a:lstStyle/>
          <a:p>
            <a:pPr algn="ctr" eaLnBrk="1" hangingPunct="1">
              <a:defRPr/>
            </a:pPr>
            <a:endParaRPr lang="ja-JP" altLang="en-US">
              <a:solidFill>
                <a:schemeClr val="lt1"/>
              </a:solidFill>
              <a:latin typeface="+mn-lt"/>
              <a:ea typeface="+mn-ea"/>
            </a:endParaRPr>
          </a:p>
        </p:txBody>
      </p:sp>
      <p:sp>
        <p:nvSpPr>
          <p:cNvPr id="6" name="右矢印 5">
            <a:extLst>
              <a:ext uri="{FF2B5EF4-FFF2-40B4-BE49-F238E27FC236}">
                <a16:creationId xmlns:a16="http://schemas.microsoft.com/office/drawing/2014/main" id="{24C7FCC1-938A-AEB3-68F2-88F498662163}"/>
              </a:ext>
            </a:extLst>
          </p:cNvPr>
          <p:cNvSpPr>
            <a:spLocks noChangeArrowheads="1"/>
          </p:cNvSpPr>
          <p:nvPr/>
        </p:nvSpPr>
        <p:spPr bwMode="auto">
          <a:xfrm rot="-1041146">
            <a:off x="1517650" y="2938463"/>
            <a:ext cx="6529388" cy="493712"/>
          </a:xfrm>
          <a:prstGeom prst="rightArrow">
            <a:avLst>
              <a:gd name="adj1" fmla="val 50000"/>
              <a:gd name="adj2" fmla="val 50023"/>
            </a:avLst>
          </a:prstGeom>
          <a:solidFill>
            <a:srgbClr val="FF6600">
              <a:alpha val="45097"/>
            </a:srgbClr>
          </a:solidFill>
          <a:ln w="9525">
            <a:solidFill>
              <a:srgbClr val="FFDEBC"/>
            </a:solidFill>
            <a:miter lim="800000"/>
            <a:headEnd/>
            <a:tailEnd/>
          </a:ln>
          <a:effectLst>
            <a:outerShdw blurRad="57150" dist="38100" dir="5400000" algn="ctr" rotWithShape="0">
              <a:srgbClr val="002041">
                <a:alpha val="48000"/>
              </a:srgbClr>
            </a:outerShdw>
          </a:effectLst>
        </p:spPr>
        <p:txBody>
          <a:bodyPr anchor="ctr"/>
          <a:lstStyle/>
          <a:p>
            <a:pPr algn="ctr" eaLnBrk="1" hangingPunct="1">
              <a:defRPr/>
            </a:pPr>
            <a:endParaRPr lang="ja-JP" alt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タイトル 1">
            <a:extLst>
              <a:ext uri="{FF2B5EF4-FFF2-40B4-BE49-F238E27FC236}">
                <a16:creationId xmlns:a16="http://schemas.microsoft.com/office/drawing/2014/main" id="{31E0AD2F-24B1-A7BF-BB13-B973A8368CBB}"/>
              </a:ext>
            </a:extLst>
          </p:cNvPr>
          <p:cNvSpPr>
            <a:spLocks noGrp="1"/>
          </p:cNvSpPr>
          <p:nvPr>
            <p:ph type="title"/>
          </p:nvPr>
        </p:nvSpPr>
        <p:spPr>
          <a:xfrm>
            <a:off x="1331913" y="404813"/>
            <a:ext cx="6480175" cy="1143000"/>
          </a:xfrm>
        </p:spPr>
        <p:txBody>
          <a:bodyPr anchor="ctr"/>
          <a:lstStyle/>
          <a:p>
            <a:pPr algn="ctr"/>
            <a:r>
              <a:rPr lang="ja-JP" altLang="en-US">
                <a:solidFill>
                  <a:schemeClr val="tx1"/>
                </a:solidFill>
              </a:rPr>
              <a:t>電子タバコの特徴</a:t>
            </a:r>
          </a:p>
        </p:txBody>
      </p:sp>
      <p:sp>
        <p:nvSpPr>
          <p:cNvPr id="135170" name="コンテンツ プレースホルダー 2">
            <a:extLst>
              <a:ext uri="{FF2B5EF4-FFF2-40B4-BE49-F238E27FC236}">
                <a16:creationId xmlns:a16="http://schemas.microsoft.com/office/drawing/2014/main" id="{3250C38C-3906-6BF6-7B31-C9D231731E4B}"/>
              </a:ext>
            </a:extLst>
          </p:cNvPr>
          <p:cNvSpPr>
            <a:spLocks noGrp="1"/>
          </p:cNvSpPr>
          <p:nvPr>
            <p:ph idx="1"/>
          </p:nvPr>
        </p:nvSpPr>
        <p:spPr>
          <a:xfrm>
            <a:off x="276225" y="1916113"/>
            <a:ext cx="8867775" cy="4389437"/>
          </a:xfrm>
        </p:spPr>
        <p:txBody>
          <a:bodyPr/>
          <a:lstStyle/>
          <a:p>
            <a:r>
              <a:rPr lang="ja-JP" altLang="en-US" sz="2800">
                <a:latin typeface="ＭＳ Ｐゴシック" panose="020B0600070205080204" pitchFamily="34" charset="-128"/>
                <a:ea typeface="ＭＳ Ｐゴシック" panose="020B0600070205080204" pitchFamily="34" charset="-128"/>
              </a:rPr>
              <a:t>紙巻きタバコと同様に</a:t>
            </a:r>
            <a:r>
              <a:rPr lang="ja-JP" altLang="en-US" sz="2800">
                <a:solidFill>
                  <a:srgbClr val="FF2D99"/>
                </a:solidFill>
                <a:latin typeface="ＭＳ Ｐゴシック" panose="020B0600070205080204" pitchFamily="34" charset="-128"/>
                <a:ea typeface="ＭＳ Ｐゴシック" panose="020B0600070205080204" pitchFamily="34" charset="-128"/>
              </a:rPr>
              <a:t>ニコチンが含まれる</a:t>
            </a:r>
            <a:r>
              <a:rPr lang="ja-JP" altLang="en-US" sz="2800">
                <a:latin typeface="ＭＳ Ｐゴシック" panose="020B0600070205080204" pitchFamily="34" charset="-128"/>
                <a:ea typeface="ＭＳ Ｐゴシック" panose="020B0600070205080204" pitchFamily="34" charset="-128"/>
              </a:rPr>
              <a:t>。</a:t>
            </a:r>
            <a:endParaRPr lang="en-US" altLang="ja-JP" sz="2800">
              <a:latin typeface="ＭＳ Ｐゴシック" panose="020B0600070205080204" pitchFamily="34" charset="-128"/>
              <a:ea typeface="ＭＳ Ｐゴシック" panose="020B0600070205080204" pitchFamily="34" charset="-128"/>
            </a:endParaRPr>
          </a:p>
          <a:p>
            <a:endParaRPr lang="en-US" altLang="ja-JP" sz="800">
              <a:latin typeface="ＭＳ Ｐゴシック" panose="020B0600070205080204" pitchFamily="34" charset="-128"/>
              <a:ea typeface="ＭＳ Ｐゴシック" panose="020B0600070205080204" pitchFamily="34" charset="-128"/>
            </a:endParaRPr>
          </a:p>
          <a:p>
            <a:pPr>
              <a:buFont typeface="Wingdings 2" pitchFamily="2" charset="2"/>
              <a:buNone/>
            </a:pPr>
            <a:r>
              <a:rPr lang="ja-JP" altLang="en-US" sz="2800">
                <a:latin typeface="ＭＳ Ｐゴシック" panose="020B0600070205080204" pitchFamily="34" charset="-128"/>
                <a:ea typeface="ＭＳ Ｐゴシック" panose="020B0600070205080204" pitchFamily="34" charset="-128"/>
              </a:rPr>
              <a:t>　</a:t>
            </a:r>
            <a:r>
              <a:rPr lang="en-US" altLang="ja-JP" sz="2800">
                <a:latin typeface="ＭＳ Ｐゴシック" panose="020B0600070205080204" pitchFamily="34" charset="-128"/>
                <a:ea typeface="ＭＳ Ｐゴシック" panose="020B0600070205080204" pitchFamily="34" charset="-128"/>
              </a:rPr>
              <a:t>➡︎</a:t>
            </a:r>
            <a:r>
              <a:rPr lang="ja-JP" altLang="en-US" sz="2800">
                <a:latin typeface="ＭＳ Ｐゴシック" panose="020B0600070205080204" pitchFamily="34" charset="-128"/>
                <a:ea typeface="ＭＳ Ｐゴシック" panose="020B0600070205080204" pitchFamily="34" charset="-128"/>
              </a:rPr>
              <a:t>呼気にもニコチンが含まれ、受動喫煙による</a:t>
            </a:r>
            <a:endParaRPr lang="en-US" altLang="ja-JP" sz="2800">
              <a:latin typeface="ＭＳ Ｐゴシック" panose="020B0600070205080204" pitchFamily="34" charset="-128"/>
              <a:ea typeface="ＭＳ Ｐゴシック" panose="020B0600070205080204" pitchFamily="34" charset="-128"/>
            </a:endParaRPr>
          </a:p>
          <a:p>
            <a:pPr>
              <a:buFont typeface="Wingdings 2" pitchFamily="2" charset="2"/>
              <a:buNone/>
            </a:pPr>
            <a:r>
              <a:rPr lang="ja-JP" altLang="en-US" sz="2800">
                <a:latin typeface="ＭＳ Ｐゴシック" panose="020B0600070205080204" pitchFamily="34" charset="-128"/>
                <a:ea typeface="ＭＳ Ｐゴシック" panose="020B0600070205080204" pitchFamily="34" charset="-128"/>
              </a:rPr>
              <a:t>　　 急性心筋梗塞などのリスクがある。 </a:t>
            </a:r>
            <a:endParaRPr lang="en-US" altLang="ja-JP" sz="2800">
              <a:latin typeface="ＭＳ Ｐゴシック" panose="020B0600070205080204" pitchFamily="34" charset="-128"/>
              <a:ea typeface="ＭＳ Ｐゴシック" panose="020B0600070205080204" pitchFamily="34" charset="-128"/>
            </a:endParaRPr>
          </a:p>
          <a:p>
            <a:pPr>
              <a:buFont typeface="Wingdings 2" pitchFamily="2" charset="2"/>
              <a:buNone/>
            </a:pPr>
            <a:endParaRPr lang="ja-JP" altLang="en-US" sz="2800">
              <a:latin typeface="ＭＳ Ｐゴシック" panose="020B0600070205080204" pitchFamily="34" charset="-128"/>
              <a:ea typeface="ＭＳ Ｐゴシック" panose="020B0600070205080204" pitchFamily="34" charset="-128"/>
            </a:endParaRPr>
          </a:p>
          <a:p>
            <a:r>
              <a:rPr lang="ja-JP" altLang="en-US" sz="2800">
                <a:latin typeface="ＭＳ Ｐゴシック" panose="020B0600070205080204" pitchFamily="34" charset="-128"/>
                <a:ea typeface="ＭＳ Ｐゴシック" panose="020B0600070205080204" pitchFamily="34" charset="-128"/>
              </a:rPr>
              <a:t>紙巻きタバコと同様に</a:t>
            </a:r>
            <a:r>
              <a:rPr lang="ja-JP" altLang="en-US" sz="2800">
                <a:solidFill>
                  <a:srgbClr val="FF2D99"/>
                </a:solidFill>
                <a:latin typeface="ＭＳ Ｐゴシック" panose="020B0600070205080204" pitchFamily="34" charset="-128"/>
                <a:ea typeface="ＭＳ Ｐゴシック" panose="020B0600070205080204" pitchFamily="34" charset="-128"/>
              </a:rPr>
              <a:t>種々の発がん性物質が含まれる</a:t>
            </a:r>
            <a:r>
              <a:rPr lang="ja-JP" altLang="en-US" sz="2800">
                <a:latin typeface="ＭＳ Ｐゴシック" panose="020B0600070205080204" pitchFamily="34" charset="-128"/>
                <a:ea typeface="ＭＳ Ｐゴシック" panose="020B0600070205080204" pitchFamily="34" charset="-128"/>
              </a:rPr>
              <a:t>。</a:t>
            </a:r>
            <a:endParaRPr lang="en-US" altLang="ja-JP" sz="2800">
              <a:latin typeface="ＭＳ Ｐゴシック" panose="020B0600070205080204" pitchFamily="34" charset="-128"/>
              <a:ea typeface="ＭＳ Ｐゴシック" panose="020B0600070205080204" pitchFamily="34" charset="-128"/>
            </a:endParaRPr>
          </a:p>
          <a:p>
            <a:endParaRPr lang="en-US" altLang="ja-JP" sz="800">
              <a:latin typeface="ＭＳ Ｐゴシック" panose="020B0600070205080204" pitchFamily="34" charset="-128"/>
              <a:ea typeface="ＭＳ Ｐゴシック" panose="020B0600070205080204" pitchFamily="34" charset="-128"/>
            </a:endParaRPr>
          </a:p>
          <a:p>
            <a:pPr>
              <a:buFont typeface="Wingdings 2" pitchFamily="2" charset="2"/>
              <a:buNone/>
            </a:pPr>
            <a:r>
              <a:rPr lang="ja-JP" altLang="en-US" sz="2800">
                <a:latin typeface="ＭＳ Ｐゴシック" panose="020B0600070205080204" pitchFamily="34" charset="-128"/>
                <a:ea typeface="ＭＳ Ｐゴシック" panose="020B0600070205080204" pitchFamily="34" charset="-128"/>
              </a:rPr>
              <a:t>　</a:t>
            </a:r>
            <a:r>
              <a:rPr lang="en-US" altLang="ja-JP" sz="2800">
                <a:latin typeface="ＭＳ Ｐゴシック" panose="020B0600070205080204" pitchFamily="34" charset="-128"/>
                <a:ea typeface="ＭＳ Ｐゴシック" panose="020B0600070205080204" pitchFamily="34" charset="-128"/>
              </a:rPr>
              <a:t>➡︎</a:t>
            </a:r>
            <a:r>
              <a:rPr lang="ja-JP" altLang="en-US" sz="2800">
                <a:latin typeface="ＭＳ Ｐゴシック" panose="020B0600070205080204" pitchFamily="34" charset="-128"/>
                <a:ea typeface="ＭＳ Ｐゴシック" panose="020B0600070205080204" pitchFamily="34" charset="-128"/>
              </a:rPr>
              <a:t>肺がん・口腔がんなどのリスクがある。</a:t>
            </a:r>
            <a:endParaRPr lang="en-US" altLang="ja-JP" sz="2800">
              <a:latin typeface="ＭＳ Ｐゴシック" panose="020B0600070205080204" pitchFamily="34" charset="-128"/>
              <a:ea typeface="ＭＳ Ｐゴシック" panose="020B0600070205080204" pitchFamily="34" charset="-128"/>
            </a:endParaRPr>
          </a:p>
          <a:p>
            <a:pPr>
              <a:buFont typeface="Wingdings 2" pitchFamily="2" charset="2"/>
              <a:buNone/>
            </a:pPr>
            <a:endParaRPr lang="ja-JP" altLang="en-US" sz="2800">
              <a:latin typeface="ＭＳ Ｐゴシック" panose="020B0600070205080204" pitchFamily="34" charset="-128"/>
              <a:ea typeface="ＭＳ Ｐゴシック" panose="020B0600070205080204" pitchFamily="34" charset="-128"/>
            </a:endParaRPr>
          </a:p>
          <a:p>
            <a:r>
              <a:rPr lang="ja-JP" altLang="en-US" sz="2800">
                <a:latin typeface="ＭＳ Ｐゴシック" panose="020B0600070205080204" pitchFamily="34" charset="-128"/>
                <a:ea typeface="ＭＳ Ｐゴシック" panose="020B0600070205080204" pitchFamily="34" charset="-128"/>
              </a:rPr>
              <a:t>紙巻きタバコと違い、</a:t>
            </a:r>
            <a:r>
              <a:rPr lang="ja-JP" altLang="en-US" sz="2800">
                <a:solidFill>
                  <a:srgbClr val="FF2D99"/>
                </a:solidFill>
                <a:latin typeface="ＭＳ Ｐゴシック" panose="020B0600070205080204" pitchFamily="34" charset="-128"/>
                <a:ea typeface="ＭＳ Ｐゴシック" panose="020B0600070205080204" pitchFamily="34" charset="-128"/>
              </a:rPr>
              <a:t>発生する有害物質が見えにくい</a:t>
            </a:r>
            <a:r>
              <a:rPr lang="ja-JP" altLang="en-US" sz="2800">
                <a:latin typeface="ＭＳ Ｐゴシック" panose="020B0600070205080204" pitchFamily="34" charset="-128"/>
                <a:ea typeface="ＭＳ Ｐゴシック" panose="020B0600070205080204" pitchFamily="34" charset="-128"/>
              </a:rPr>
              <a:t>。 </a:t>
            </a:r>
          </a:p>
        </p:txBody>
      </p:sp>
      <p:sp>
        <p:nvSpPr>
          <p:cNvPr id="4" name="星 5 3">
            <a:extLst>
              <a:ext uri="{FF2B5EF4-FFF2-40B4-BE49-F238E27FC236}">
                <a16:creationId xmlns:a16="http://schemas.microsoft.com/office/drawing/2014/main" id="{837DE16F-62EB-FCAF-1704-4C44F3108E2F}"/>
              </a:ext>
            </a:extLst>
          </p:cNvPr>
          <p:cNvSpPr/>
          <p:nvPr/>
        </p:nvSpPr>
        <p:spPr>
          <a:xfrm>
            <a:off x="22225"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コンテンツ プレースホルダ 2">
            <a:extLst>
              <a:ext uri="{FF2B5EF4-FFF2-40B4-BE49-F238E27FC236}">
                <a16:creationId xmlns:a16="http://schemas.microsoft.com/office/drawing/2014/main" id="{72666C14-8CF2-E642-291E-20FCAF389237}"/>
              </a:ext>
            </a:extLst>
          </p:cNvPr>
          <p:cNvSpPr>
            <a:spLocks noGrp="1"/>
          </p:cNvSpPr>
          <p:nvPr>
            <p:ph idx="1"/>
          </p:nvPr>
        </p:nvSpPr>
        <p:spPr>
          <a:xfrm>
            <a:off x="2124075" y="1557338"/>
            <a:ext cx="5534025" cy="4411662"/>
          </a:xfrm>
        </p:spPr>
        <p:txBody>
          <a:bodyPr/>
          <a:lstStyle/>
          <a:p>
            <a:r>
              <a:rPr lang="ja-JP" altLang="en-US" sz="4800">
                <a:solidFill>
                  <a:srgbClr val="BFBFBF"/>
                </a:solidFill>
                <a:latin typeface="ＭＳ Ｐゴシック" panose="020B0600070205080204" pitchFamily="34" charset="-128"/>
                <a:ea typeface="ＭＳ Ｐゴシック" panose="020B0600070205080204" pitchFamily="34" charset="-128"/>
              </a:rPr>
              <a:t>たばことは？</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たばこの有害性</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受動喫煙の影響</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solidFill>
                  <a:srgbClr val="BFBFBF"/>
                </a:solidFill>
                <a:latin typeface="ＭＳ Ｐゴシック" panose="020B0600070205080204" pitchFamily="34" charset="-128"/>
                <a:ea typeface="ＭＳ Ｐゴシック" panose="020B0600070205080204" pitchFamily="34" charset="-128"/>
              </a:rPr>
              <a:t>加熱式タバコ</a:t>
            </a:r>
            <a:endParaRPr lang="en-US" altLang="ja-JP" sz="4800">
              <a:solidFill>
                <a:srgbClr val="BFBFBF"/>
              </a:solidFill>
              <a:latin typeface="ＭＳ Ｐゴシック" panose="020B0600070205080204" pitchFamily="34" charset="-128"/>
              <a:ea typeface="ＭＳ Ｐゴシック" panose="020B0600070205080204" pitchFamily="34" charset="-128"/>
            </a:endParaRPr>
          </a:p>
          <a:p>
            <a:r>
              <a:rPr lang="ja-JP" altLang="en-US" sz="4800">
                <a:latin typeface="ＭＳ Ｐゴシック" panose="020B0600070205080204" pitchFamily="34" charset="-128"/>
                <a:ea typeface="ＭＳ Ｐゴシック" panose="020B0600070205080204" pitchFamily="34" charset="-128"/>
              </a:rPr>
              <a:t>地域の受動喫煙</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タイトル 1">
            <a:extLst>
              <a:ext uri="{FF2B5EF4-FFF2-40B4-BE49-F238E27FC236}">
                <a16:creationId xmlns:a16="http://schemas.microsoft.com/office/drawing/2014/main" id="{FF9D079F-C537-FE98-F5E4-8398F7958FFF}"/>
              </a:ext>
            </a:extLst>
          </p:cNvPr>
          <p:cNvSpPr>
            <a:spLocks noGrp="1"/>
          </p:cNvSpPr>
          <p:nvPr>
            <p:ph type="title"/>
          </p:nvPr>
        </p:nvSpPr>
        <p:spPr>
          <a:xfrm>
            <a:off x="1908175" y="704850"/>
            <a:ext cx="5256213" cy="995363"/>
          </a:xfrm>
        </p:spPr>
        <p:txBody>
          <a:bodyPr anchor="ctr"/>
          <a:lstStyle/>
          <a:p>
            <a:pPr algn="ctr"/>
            <a:r>
              <a:rPr lang="ja-JP" altLang="en-US"/>
              <a:t>禁煙の種類</a:t>
            </a:r>
          </a:p>
        </p:txBody>
      </p:sp>
      <p:sp>
        <p:nvSpPr>
          <p:cNvPr id="137218" name="コンテンツ プレースホルダー 2">
            <a:extLst>
              <a:ext uri="{FF2B5EF4-FFF2-40B4-BE49-F238E27FC236}">
                <a16:creationId xmlns:a16="http://schemas.microsoft.com/office/drawing/2014/main" id="{FD3F388B-DA38-BA9B-954F-CAA2D16B6CC2}"/>
              </a:ext>
            </a:extLst>
          </p:cNvPr>
          <p:cNvSpPr>
            <a:spLocks noGrp="1"/>
          </p:cNvSpPr>
          <p:nvPr>
            <p:ph idx="1"/>
          </p:nvPr>
        </p:nvSpPr>
        <p:spPr>
          <a:xfrm>
            <a:off x="457200" y="1935163"/>
            <a:ext cx="8229600" cy="3509962"/>
          </a:xfrm>
        </p:spPr>
        <p:txBody>
          <a:bodyPr/>
          <a:lstStyle/>
          <a:p>
            <a:r>
              <a:rPr lang="en-US" altLang="ja-JP" sz="2800">
                <a:latin typeface="ＭＳ Ｐゴシック" panose="020B0600070205080204" pitchFamily="34" charset="-128"/>
                <a:ea typeface="ＭＳ Ｐゴシック" panose="020B0600070205080204" pitchFamily="34" charset="-128"/>
              </a:rPr>
              <a:t>【</a:t>
            </a:r>
            <a:r>
              <a:rPr lang="ja-JP" altLang="en-US" sz="2800">
                <a:latin typeface="ＭＳ Ｐゴシック" panose="020B0600070205080204" pitchFamily="34" charset="-128"/>
                <a:ea typeface="ＭＳ Ｐゴシック" panose="020B0600070205080204" pitchFamily="34" charset="-128"/>
              </a:rPr>
              <a:t>敷地内禁煙</a:t>
            </a:r>
            <a:r>
              <a:rPr lang="en-US" altLang="ja-JP" sz="2800">
                <a:latin typeface="ＭＳ Ｐゴシック" panose="020B0600070205080204" pitchFamily="34" charset="-128"/>
                <a:ea typeface="ＭＳ Ｐゴシック" panose="020B0600070205080204" pitchFamily="34" charset="-128"/>
              </a:rPr>
              <a:t>】</a:t>
            </a:r>
            <a:br>
              <a:rPr lang="en-US" altLang="ja-JP" sz="2800">
                <a:latin typeface="ＭＳ Ｐゴシック" panose="020B0600070205080204" pitchFamily="34" charset="-128"/>
                <a:ea typeface="ＭＳ Ｐゴシック" panose="020B0600070205080204" pitchFamily="34" charset="-128"/>
              </a:rPr>
            </a:br>
            <a:r>
              <a:rPr lang="ja-JP" altLang="en-US" sz="2800">
                <a:latin typeface="ＭＳ Ｐゴシック" panose="020B0600070205080204" pitchFamily="34" charset="-128"/>
                <a:ea typeface="ＭＳ Ｐゴシック" panose="020B0600070205080204" pitchFamily="34" charset="-128"/>
              </a:rPr>
              <a:t>施 設 及 び 施 設 が 存 す る 敷地内全てにおいて喫煙を禁止している状態。</a:t>
            </a:r>
            <a:r>
              <a:rPr lang="en-US" altLang="ja-JP" sz="2800">
                <a:latin typeface="ＭＳ Ｐゴシック" panose="020B0600070205080204" pitchFamily="34" charset="-128"/>
                <a:ea typeface="ＭＳ Ｐゴシック" panose="020B0600070205080204" pitchFamily="34" charset="-128"/>
              </a:rPr>
              <a:t> </a:t>
            </a:r>
          </a:p>
          <a:p>
            <a:endParaRPr lang="ja-JP" altLang="en-US" sz="2800">
              <a:latin typeface="ＭＳ Ｐゴシック" panose="020B0600070205080204" pitchFamily="34" charset="-128"/>
              <a:ea typeface="ＭＳ Ｐゴシック" panose="020B0600070205080204" pitchFamily="34" charset="-128"/>
            </a:endParaRPr>
          </a:p>
          <a:p>
            <a:r>
              <a:rPr lang="en-US" altLang="ja-JP" sz="2800">
                <a:latin typeface="ＭＳ Ｐゴシック" panose="020B0600070205080204" pitchFamily="34" charset="-128"/>
                <a:ea typeface="ＭＳ Ｐゴシック" panose="020B0600070205080204" pitchFamily="34" charset="-128"/>
              </a:rPr>
              <a:t>【</a:t>
            </a:r>
            <a:r>
              <a:rPr lang="ja-JP" altLang="en-US" sz="2800">
                <a:latin typeface="ＭＳ Ｐゴシック" panose="020B0600070205080204" pitchFamily="34" charset="-128"/>
                <a:ea typeface="ＭＳ Ｐゴシック" panose="020B0600070205080204" pitchFamily="34" charset="-128"/>
              </a:rPr>
              <a:t>施設内禁煙</a:t>
            </a:r>
            <a:r>
              <a:rPr lang="en-US" altLang="ja-JP" sz="2800">
                <a:latin typeface="ＭＳ Ｐゴシック" panose="020B0600070205080204" pitchFamily="34" charset="-128"/>
                <a:ea typeface="ＭＳ Ｐゴシック" panose="020B0600070205080204" pitchFamily="34" charset="-128"/>
              </a:rPr>
              <a:t>】 </a:t>
            </a:r>
            <a:r>
              <a:rPr lang="ja-JP" altLang="en-US" sz="2800">
                <a:latin typeface="ＭＳ Ｐゴシック" panose="020B0600070205080204" pitchFamily="34" charset="-128"/>
                <a:ea typeface="ＭＳ Ｐゴシック" panose="020B0600070205080204" pitchFamily="34" charset="-128"/>
              </a:rPr>
              <a:t>施設内全てにおいて喫煙を禁止している状態。（屋上、ベランダ等屋外スペースは、施設内には含まれない。）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タイトル 1">
            <a:extLst>
              <a:ext uri="{FF2B5EF4-FFF2-40B4-BE49-F238E27FC236}">
                <a16:creationId xmlns:a16="http://schemas.microsoft.com/office/drawing/2014/main" id="{95660CF2-8EC9-6258-CB07-EC61649D5DD4}"/>
              </a:ext>
            </a:extLst>
          </p:cNvPr>
          <p:cNvSpPr>
            <a:spLocks noGrp="1"/>
          </p:cNvSpPr>
          <p:nvPr>
            <p:ph type="title"/>
          </p:nvPr>
        </p:nvSpPr>
        <p:spPr>
          <a:xfrm>
            <a:off x="2843213" y="333375"/>
            <a:ext cx="3600450" cy="850900"/>
          </a:xfrm>
        </p:spPr>
        <p:txBody>
          <a:bodyPr anchor="ctr"/>
          <a:lstStyle/>
          <a:p>
            <a:pPr algn="ctr"/>
            <a:r>
              <a:rPr lang="ja-JP" altLang="en-US"/>
              <a:t>分　煙</a:t>
            </a:r>
          </a:p>
        </p:txBody>
      </p:sp>
      <p:sp>
        <p:nvSpPr>
          <p:cNvPr id="3" name="コンテンツ プレースホルダー 2">
            <a:extLst>
              <a:ext uri="{FF2B5EF4-FFF2-40B4-BE49-F238E27FC236}">
                <a16:creationId xmlns:a16="http://schemas.microsoft.com/office/drawing/2014/main" id="{27E7CA1B-9982-AF20-5B88-9391652ABD45}"/>
              </a:ext>
            </a:extLst>
          </p:cNvPr>
          <p:cNvSpPr>
            <a:spLocks noGrp="1"/>
          </p:cNvSpPr>
          <p:nvPr>
            <p:ph idx="1"/>
          </p:nvPr>
        </p:nvSpPr>
        <p:spPr>
          <a:xfrm>
            <a:off x="457200" y="1196975"/>
            <a:ext cx="8291513" cy="3600450"/>
          </a:xfrm>
        </p:spPr>
        <p:txBody>
          <a:bodyPr/>
          <a:lstStyle/>
          <a:p>
            <a:pPr>
              <a:buFont typeface="Wingdings 2" charset="0"/>
              <a:buChar char=""/>
              <a:defRPr/>
            </a:pPr>
            <a:r>
              <a:rPr lang="en-US" altLang="ja-JP" sz="2400" dirty="0">
                <a:latin typeface="+mj-ea"/>
                <a:ea typeface="+mj-ea"/>
              </a:rPr>
              <a:t>【</a:t>
            </a:r>
            <a:r>
              <a:rPr lang="ja-JP" altLang="en-US" sz="2400" dirty="0">
                <a:latin typeface="+mj-ea"/>
                <a:ea typeface="+mj-ea"/>
              </a:rPr>
              <a:t>完全分煙</a:t>
            </a:r>
            <a:r>
              <a:rPr lang="en-US" altLang="ja-JP" sz="2400" dirty="0">
                <a:latin typeface="+mj-ea"/>
                <a:ea typeface="+mj-ea"/>
              </a:rPr>
              <a:t>】</a:t>
            </a:r>
          </a:p>
          <a:p>
            <a:pPr marL="0" indent="0">
              <a:buFont typeface="Wingdings 2" charset="0"/>
              <a:buNone/>
              <a:defRPr/>
            </a:pPr>
            <a:r>
              <a:rPr lang="ja-JP" altLang="en-US" sz="2400" b="1" dirty="0">
                <a:latin typeface="+mj-ea"/>
                <a:ea typeface="+mj-ea"/>
              </a:rPr>
              <a:t>　喫煙場所を設置し、排気装置により</a:t>
            </a:r>
            <a:endParaRPr lang="en-US" altLang="ja-JP" sz="2400" b="1" dirty="0">
              <a:latin typeface="+mj-ea"/>
              <a:ea typeface="+mj-ea"/>
            </a:endParaRPr>
          </a:p>
          <a:p>
            <a:pPr marL="0" indent="0">
              <a:buFont typeface="Wingdings 2" charset="0"/>
              <a:buNone/>
              <a:defRPr/>
            </a:pPr>
            <a:r>
              <a:rPr lang="ja-JP" altLang="ja-JP" sz="2400" b="1" dirty="0">
                <a:latin typeface="+mj-ea"/>
                <a:ea typeface="+mj-ea"/>
              </a:rPr>
              <a:t>　</a:t>
            </a:r>
            <a:r>
              <a:rPr lang="ja-JP" altLang="en-US" sz="2400" b="1" dirty="0">
                <a:latin typeface="+mj-ea"/>
                <a:ea typeface="+mj-ea"/>
              </a:rPr>
              <a:t>環境たばこ煙が完全に流れ出ないようにする。</a:t>
            </a:r>
            <a:endParaRPr lang="en-US" altLang="ja-JP" sz="2400" dirty="0">
              <a:latin typeface="+mj-ea"/>
              <a:ea typeface="+mj-ea"/>
            </a:endParaRPr>
          </a:p>
          <a:p>
            <a:pPr marL="0" indent="0">
              <a:buFont typeface="Wingdings 2" charset="0"/>
              <a:buNone/>
              <a:defRPr/>
            </a:pPr>
            <a:endParaRPr lang="en-US" altLang="ja-JP" sz="2400" dirty="0">
              <a:latin typeface="+mj-ea"/>
              <a:ea typeface="+mj-ea"/>
            </a:endParaRPr>
          </a:p>
          <a:p>
            <a:pPr marL="0" indent="0">
              <a:buFont typeface="Wingdings 2" charset="0"/>
              <a:buNone/>
              <a:defRPr/>
            </a:pPr>
            <a:r>
              <a:rPr lang="ja-JP" altLang="en-US" sz="2400" dirty="0">
                <a:latin typeface="+mj-ea"/>
                <a:ea typeface="+mj-ea"/>
              </a:rPr>
              <a:t>　</a:t>
            </a:r>
            <a:r>
              <a:rPr lang="en-US" altLang="ja-JP" sz="2400" dirty="0">
                <a:latin typeface="+mj-ea"/>
                <a:ea typeface="+mj-ea"/>
              </a:rPr>
              <a:t>【</a:t>
            </a:r>
            <a:r>
              <a:rPr lang="ja-JP" altLang="en-US" sz="2400" dirty="0">
                <a:latin typeface="+mj-ea"/>
                <a:ea typeface="+mj-ea"/>
              </a:rPr>
              <a:t>不完全分煙</a:t>
            </a:r>
            <a:r>
              <a:rPr lang="en-US" altLang="ja-JP" sz="2400" dirty="0">
                <a:latin typeface="+mj-ea"/>
                <a:ea typeface="+mj-ea"/>
              </a:rPr>
              <a:t>】</a:t>
            </a:r>
          </a:p>
          <a:p>
            <a:pPr>
              <a:buFont typeface="Wingdings 2" charset="0"/>
              <a:buChar char=""/>
              <a:defRPr/>
            </a:pPr>
            <a:r>
              <a:rPr lang="ja-JP" altLang="en-US" sz="2400" b="1" dirty="0"/>
              <a:t>喫煙場所を設置し、排気装置を用いるが</a:t>
            </a:r>
            <a:endParaRPr lang="en-US" altLang="ja-JP" sz="2400" b="1" dirty="0"/>
          </a:p>
          <a:p>
            <a:pPr marL="0" indent="0">
              <a:buFont typeface="Wingdings 2" charset="0"/>
              <a:buNone/>
              <a:defRPr/>
            </a:pPr>
            <a:r>
              <a:rPr lang="ja-JP" altLang="ja-JP" sz="2400" b="1" dirty="0"/>
              <a:t>　</a:t>
            </a:r>
            <a:r>
              <a:rPr lang="en-US" altLang="ja-JP" sz="2400" b="1" dirty="0"/>
              <a:t> </a:t>
            </a:r>
            <a:r>
              <a:rPr lang="ja-JP" altLang="en-US" sz="2400" b="1" dirty="0"/>
              <a:t>完全分煙の条件を満たさない。</a:t>
            </a:r>
            <a:endParaRPr lang="en-US" altLang="ja-JP" sz="2400" dirty="0">
              <a:latin typeface="+mj-ea"/>
              <a:ea typeface="+mj-ea"/>
            </a:endParaRPr>
          </a:p>
          <a:p>
            <a:pPr>
              <a:buFont typeface="Wingdings 2" charset="0"/>
              <a:buChar char=""/>
              <a:defRPr/>
            </a:pPr>
            <a:r>
              <a:rPr lang="ja-JP" altLang="en-US" sz="2400" b="1" dirty="0"/>
              <a:t>喫煙場所を設置するが、排気装置は使用しない。</a:t>
            </a:r>
            <a:endParaRPr lang="ja-JP" altLang="en-US" sz="2400" dirty="0">
              <a:latin typeface="+mj-ea"/>
              <a:ea typeface="+mj-ea"/>
            </a:endParaRPr>
          </a:p>
        </p:txBody>
      </p:sp>
      <p:pic>
        <p:nvPicPr>
          <p:cNvPr id="138243" name="図 1" descr="名称未設定5.tiff">
            <a:extLst>
              <a:ext uri="{FF2B5EF4-FFF2-40B4-BE49-F238E27FC236}">
                <a16:creationId xmlns:a16="http://schemas.microsoft.com/office/drawing/2014/main" id="{59F5A07B-54DC-1A12-1B66-4D03956DF1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5084763"/>
            <a:ext cx="2095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図 3" descr="名称未設定4.tiff">
            <a:extLst>
              <a:ext uri="{FF2B5EF4-FFF2-40B4-BE49-F238E27FC236}">
                <a16:creationId xmlns:a16="http://schemas.microsoft.com/office/drawing/2014/main" id="{9B80396F-13DD-2D6B-5758-649E66AC50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084763"/>
            <a:ext cx="188595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図 4" descr="名称未設定3.tiff">
            <a:extLst>
              <a:ext uri="{FF2B5EF4-FFF2-40B4-BE49-F238E27FC236}">
                <a16:creationId xmlns:a16="http://schemas.microsoft.com/office/drawing/2014/main" id="{850D1D32-CD68-C577-BE2F-42551CA3E3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084763"/>
            <a:ext cx="187801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図 5" descr="名称未設定6.tiff">
            <a:extLst>
              <a:ext uri="{FF2B5EF4-FFF2-40B4-BE49-F238E27FC236}">
                <a16:creationId xmlns:a16="http://schemas.microsoft.com/office/drawing/2014/main" id="{9A4E396D-19A1-2400-7EF5-D28112E44D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5084763"/>
            <a:ext cx="18780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図 6" descr="名称未設定2.tiff">
            <a:extLst>
              <a:ext uri="{FF2B5EF4-FFF2-40B4-BE49-F238E27FC236}">
                <a16:creationId xmlns:a16="http://schemas.microsoft.com/office/drawing/2014/main" id="{1F64BC4C-9F90-69FE-6784-F235D7A3272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3863" y="2659063"/>
            <a:ext cx="2119312"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図 7" descr="名称未設定.tiff">
            <a:extLst>
              <a:ext uri="{FF2B5EF4-FFF2-40B4-BE49-F238E27FC236}">
                <a16:creationId xmlns:a16="http://schemas.microsoft.com/office/drawing/2014/main" id="{5C4870E3-1A31-18A6-7538-AFACB219BE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620713"/>
            <a:ext cx="20907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星 5 9">
            <a:extLst>
              <a:ext uri="{FF2B5EF4-FFF2-40B4-BE49-F238E27FC236}">
                <a16:creationId xmlns:a16="http://schemas.microsoft.com/office/drawing/2014/main" id="{8868F896-7E1C-C905-9999-DF3B887581FE}"/>
              </a:ext>
            </a:extLst>
          </p:cNvPr>
          <p:cNvSpPr/>
          <p:nvPr/>
        </p:nvSpPr>
        <p:spPr>
          <a:xfrm>
            <a:off x="22225"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テキスト ボックス 1">
            <a:extLst>
              <a:ext uri="{FF2B5EF4-FFF2-40B4-BE49-F238E27FC236}">
                <a16:creationId xmlns:a16="http://schemas.microsoft.com/office/drawing/2014/main" id="{DE305BA2-A0F8-B320-77FE-7A5F12049357}"/>
              </a:ext>
            </a:extLst>
          </p:cNvPr>
          <p:cNvSpPr txBox="1">
            <a:spLocks noChangeArrowheads="1"/>
          </p:cNvSpPr>
          <p:nvPr/>
        </p:nvSpPr>
        <p:spPr bwMode="auto">
          <a:xfrm>
            <a:off x="285750" y="4786313"/>
            <a:ext cx="3852863" cy="646112"/>
          </a:xfrm>
          <a:prstGeom prst="rect">
            <a:avLst/>
          </a:prstGeom>
          <a:noFill/>
          <a:ln>
            <a:noFill/>
          </a:ln>
        </p:spPr>
        <p:txBody>
          <a:bodyPr>
            <a:spAutoFit/>
          </a:bodyPr>
          <a:lstStyle>
            <a:lvl1pPr>
              <a:defRPr kumimoji="1">
                <a:solidFill>
                  <a:schemeClr val="tx1"/>
                </a:solidFill>
                <a:latin typeface="Arial" charset="0"/>
                <a:ea typeface="ＭＳ Ｐゴシック" charset="0"/>
                <a:cs typeface="ＭＳ Ｐゴシック" charset="0"/>
              </a:defRPr>
            </a:lvl1pPr>
            <a:lvl2pPr marL="742950" indent="-285750">
              <a:defRPr kumimoji="1">
                <a:solidFill>
                  <a:schemeClr val="tx1"/>
                </a:solidFill>
                <a:latin typeface="Arial" charset="0"/>
                <a:ea typeface="ＭＳ Ｐゴシック" charset="0"/>
              </a:defRPr>
            </a:lvl2pPr>
            <a:lvl3pPr marL="1143000" indent="-228600">
              <a:defRPr kumimoji="1">
                <a:solidFill>
                  <a:schemeClr val="tx1"/>
                </a:solidFill>
                <a:latin typeface="Arial" charset="0"/>
                <a:ea typeface="ＭＳ Ｐゴシック" charset="0"/>
              </a:defRPr>
            </a:lvl3pPr>
            <a:lvl4pPr marL="1600200" indent="-228600">
              <a:defRPr kumimoji="1">
                <a:solidFill>
                  <a:schemeClr val="tx1"/>
                </a:solidFill>
                <a:latin typeface="Arial" charset="0"/>
                <a:ea typeface="ＭＳ Ｐゴシック" charset="0"/>
              </a:defRPr>
            </a:lvl4pPr>
            <a:lvl5pPr marL="2057400" indent="-22860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defRPr/>
            </a:pPr>
            <a:r>
              <a:rPr lang="ja-JP" altLang="en-US" sz="3600" dirty="0">
                <a:latin typeface="+mj-ea"/>
                <a:ea typeface="+mj-ea"/>
              </a:rPr>
              <a:t>金沢駅前の喫煙所</a:t>
            </a:r>
          </a:p>
        </p:txBody>
      </p:sp>
      <p:grpSp>
        <p:nvGrpSpPr>
          <p:cNvPr id="140290" name="図形グループ 1">
            <a:extLst>
              <a:ext uri="{FF2B5EF4-FFF2-40B4-BE49-F238E27FC236}">
                <a16:creationId xmlns:a16="http://schemas.microsoft.com/office/drawing/2014/main" id="{8C073DAD-2A77-0218-2B51-54B9110F2B1E}"/>
              </a:ext>
            </a:extLst>
          </p:cNvPr>
          <p:cNvGrpSpPr>
            <a:grpSpLocks/>
          </p:cNvGrpSpPr>
          <p:nvPr/>
        </p:nvGrpSpPr>
        <p:grpSpPr bwMode="auto">
          <a:xfrm>
            <a:off x="4211638" y="3500438"/>
            <a:ext cx="4464050" cy="3141662"/>
            <a:chOff x="4211960" y="3501008"/>
            <a:chExt cx="4464496" cy="3141348"/>
          </a:xfrm>
        </p:grpSpPr>
        <p:pic>
          <p:nvPicPr>
            <p:cNvPr id="140294" name="図 1">
              <a:extLst>
                <a:ext uri="{FF2B5EF4-FFF2-40B4-BE49-F238E27FC236}">
                  <a16:creationId xmlns:a16="http://schemas.microsoft.com/office/drawing/2014/main" id="{059CF236-B288-DAE0-6F17-452300729036}"/>
                </a:ext>
              </a:extLst>
            </p:cNvPr>
            <p:cNvPicPr>
              <a:picLocks noChangeAspect="1"/>
            </p:cNvPicPr>
            <p:nvPr/>
          </p:nvPicPr>
          <p:blipFill>
            <a:blip r:embed="rId3">
              <a:extLst>
                <a:ext uri="{28A0092B-C50C-407E-A947-70E740481C1C}">
                  <a14:useLocalDpi xmlns:a14="http://schemas.microsoft.com/office/drawing/2010/main" val="0"/>
                </a:ext>
              </a:extLst>
            </a:blip>
            <a:srcRect l="34276" t="41649" r="43843" b="32202"/>
            <a:stretch>
              <a:fillRect/>
            </a:stretch>
          </p:blipFill>
          <p:spPr bwMode="auto">
            <a:xfrm>
              <a:off x="4427984" y="4077072"/>
              <a:ext cx="3865008" cy="256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雲形吹き出し 5">
              <a:extLst>
                <a:ext uri="{FF2B5EF4-FFF2-40B4-BE49-F238E27FC236}">
                  <a16:creationId xmlns:a16="http://schemas.microsoft.com/office/drawing/2014/main" id="{4B5A5F40-AA1E-D93D-941A-5DE45109C9E3}"/>
                </a:ext>
              </a:extLst>
            </p:cNvPr>
            <p:cNvSpPr/>
            <p:nvPr/>
          </p:nvSpPr>
          <p:spPr>
            <a:xfrm>
              <a:off x="5364600" y="3501008"/>
              <a:ext cx="801767" cy="650810"/>
            </a:xfrm>
            <a:prstGeom prst="cloudCallout">
              <a:avLst>
                <a:gd name="adj1" fmla="val 62959"/>
                <a:gd name="adj2" fmla="val 961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3600">
                <a:latin typeface="+mj-ea"/>
                <a:ea typeface="+mj-ea"/>
              </a:endParaRPr>
            </a:p>
          </p:txBody>
        </p:sp>
        <p:sp>
          <p:nvSpPr>
            <p:cNvPr id="7" name="雲形吹き出し 6">
              <a:extLst>
                <a:ext uri="{FF2B5EF4-FFF2-40B4-BE49-F238E27FC236}">
                  <a16:creationId xmlns:a16="http://schemas.microsoft.com/office/drawing/2014/main" id="{CA9BCC69-8B24-1EB8-BFF9-4E8D043644E3}"/>
                </a:ext>
              </a:extLst>
            </p:cNvPr>
            <p:cNvSpPr/>
            <p:nvPr/>
          </p:nvSpPr>
          <p:spPr>
            <a:xfrm>
              <a:off x="6731574" y="3501008"/>
              <a:ext cx="792242" cy="698430"/>
            </a:xfrm>
            <a:prstGeom prst="cloudCallout">
              <a:avLst>
                <a:gd name="adj1" fmla="val -33265"/>
                <a:gd name="adj2" fmla="val 10767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3600">
                <a:latin typeface="+mj-ea"/>
                <a:ea typeface="+mj-ea"/>
              </a:endParaRPr>
            </a:p>
          </p:txBody>
        </p:sp>
        <p:sp>
          <p:nvSpPr>
            <p:cNvPr id="8" name="雲形吹き出し 7">
              <a:extLst>
                <a:ext uri="{FF2B5EF4-FFF2-40B4-BE49-F238E27FC236}">
                  <a16:creationId xmlns:a16="http://schemas.microsoft.com/office/drawing/2014/main" id="{FCE41B54-8B37-DC99-837C-3FE1A0824297}"/>
                </a:ext>
              </a:extLst>
            </p:cNvPr>
            <p:cNvSpPr/>
            <p:nvPr/>
          </p:nvSpPr>
          <p:spPr>
            <a:xfrm>
              <a:off x="7739737" y="3788316"/>
              <a:ext cx="936719" cy="722241"/>
            </a:xfrm>
            <a:prstGeom prst="cloudCallout">
              <a:avLst>
                <a:gd name="adj1" fmla="val -68059"/>
                <a:gd name="adj2" fmla="val 570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3600">
                <a:latin typeface="+mj-ea"/>
                <a:ea typeface="+mj-ea"/>
              </a:endParaRPr>
            </a:p>
          </p:txBody>
        </p:sp>
        <p:sp>
          <p:nvSpPr>
            <p:cNvPr id="9" name="雲形吹き出し 8">
              <a:extLst>
                <a:ext uri="{FF2B5EF4-FFF2-40B4-BE49-F238E27FC236}">
                  <a16:creationId xmlns:a16="http://schemas.microsoft.com/office/drawing/2014/main" id="{02E31116-ADB6-270D-9061-D802A266C121}"/>
                </a:ext>
              </a:extLst>
            </p:cNvPr>
            <p:cNvSpPr/>
            <p:nvPr/>
          </p:nvSpPr>
          <p:spPr>
            <a:xfrm>
              <a:off x="4211960" y="3716886"/>
              <a:ext cx="819232" cy="604777"/>
            </a:xfrm>
            <a:prstGeom prst="cloudCallout">
              <a:avLst>
                <a:gd name="adj1" fmla="val 65107"/>
                <a:gd name="adj2" fmla="val 905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3600">
                <a:latin typeface="+mj-ea"/>
                <a:ea typeface="+mj-ea"/>
              </a:endParaRPr>
            </a:p>
          </p:txBody>
        </p:sp>
      </p:grpSp>
      <p:sp>
        <p:nvSpPr>
          <p:cNvPr id="140291" name="タイトル 1">
            <a:extLst>
              <a:ext uri="{FF2B5EF4-FFF2-40B4-BE49-F238E27FC236}">
                <a16:creationId xmlns:a16="http://schemas.microsoft.com/office/drawing/2014/main" id="{3CD5718A-A9F4-7962-4C97-F808FE75E777}"/>
              </a:ext>
            </a:extLst>
          </p:cNvPr>
          <p:cNvSpPr>
            <a:spLocks noGrp="1"/>
          </p:cNvSpPr>
          <p:nvPr>
            <p:ph type="title"/>
          </p:nvPr>
        </p:nvSpPr>
        <p:spPr>
          <a:xfrm>
            <a:off x="250825" y="1268413"/>
            <a:ext cx="3035300" cy="771525"/>
          </a:xfrm>
        </p:spPr>
        <p:txBody>
          <a:bodyPr anchor="ctr"/>
          <a:lstStyle/>
          <a:p>
            <a:pPr algn="ctr"/>
            <a:r>
              <a:rPr lang="ja-JP" altLang="en-US" sz="3600">
                <a:solidFill>
                  <a:srgbClr val="000000"/>
                </a:solidFill>
              </a:rPr>
              <a:t>路上ポスター</a:t>
            </a:r>
          </a:p>
        </p:txBody>
      </p:sp>
      <p:pic>
        <p:nvPicPr>
          <p:cNvPr id="140292" name="コンテンツ プレースホルダー 3">
            <a:extLst>
              <a:ext uri="{FF2B5EF4-FFF2-40B4-BE49-F238E27FC236}">
                <a16:creationId xmlns:a16="http://schemas.microsoft.com/office/drawing/2014/main" id="{53C3AA34-D330-D156-9B87-CF5DD66BD3B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6412" t="16542" r="4813"/>
          <a:stretch>
            <a:fillRect/>
          </a:stretch>
        </p:blipFill>
        <p:spPr>
          <a:xfrm>
            <a:off x="6300788" y="212725"/>
            <a:ext cx="2308225" cy="2905125"/>
          </a:xfrm>
        </p:spPr>
      </p:pic>
      <p:pic>
        <p:nvPicPr>
          <p:cNvPr id="140293" name="コンテンツ プレースホルダー 3">
            <a:extLst>
              <a:ext uri="{FF2B5EF4-FFF2-40B4-BE49-F238E27FC236}">
                <a16:creationId xmlns:a16="http://schemas.microsoft.com/office/drawing/2014/main" id="{7A092092-5B9B-4A30-1D3A-D68990605795}"/>
              </a:ext>
            </a:extLst>
          </p:cNvPr>
          <p:cNvPicPr>
            <a:picLocks noChangeAspect="1"/>
          </p:cNvPicPr>
          <p:nvPr/>
        </p:nvPicPr>
        <p:blipFill>
          <a:blip r:embed="rId5">
            <a:extLst>
              <a:ext uri="{28A0092B-C50C-407E-A947-70E740481C1C}">
                <a14:useLocalDpi xmlns:a14="http://schemas.microsoft.com/office/drawing/2010/main" val="0"/>
              </a:ext>
            </a:extLst>
          </a:blip>
          <a:srcRect r="1479" b="29996"/>
          <a:stretch>
            <a:fillRect/>
          </a:stretch>
        </p:blipFill>
        <p:spPr bwMode="auto">
          <a:xfrm>
            <a:off x="3851275" y="188913"/>
            <a:ext cx="22463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タイトル 1">
            <a:extLst>
              <a:ext uri="{FF2B5EF4-FFF2-40B4-BE49-F238E27FC236}">
                <a16:creationId xmlns:a16="http://schemas.microsoft.com/office/drawing/2014/main" id="{8962FD3C-6D9E-02EF-AC2D-FED40EECB285}"/>
              </a:ext>
            </a:extLst>
          </p:cNvPr>
          <p:cNvSpPr>
            <a:spLocks noGrp="1"/>
          </p:cNvSpPr>
          <p:nvPr>
            <p:ph type="title"/>
          </p:nvPr>
        </p:nvSpPr>
        <p:spPr>
          <a:xfrm>
            <a:off x="1116013" y="333375"/>
            <a:ext cx="6985000" cy="706438"/>
          </a:xfrm>
        </p:spPr>
        <p:txBody>
          <a:bodyPr anchor="ctr"/>
          <a:lstStyle/>
          <a:p>
            <a:pPr algn="ctr"/>
            <a:r>
              <a:rPr lang="ja-JP" altLang="en-US" sz="3600">
                <a:solidFill>
                  <a:schemeClr val="tx1"/>
                </a:solidFill>
              </a:rPr>
              <a:t>改正健康増進法の受動喫煙防止</a:t>
            </a:r>
          </a:p>
        </p:txBody>
      </p:sp>
      <p:sp>
        <p:nvSpPr>
          <p:cNvPr id="9" name="テキスト ボックス 8">
            <a:extLst>
              <a:ext uri="{FF2B5EF4-FFF2-40B4-BE49-F238E27FC236}">
                <a16:creationId xmlns:a16="http://schemas.microsoft.com/office/drawing/2014/main" id="{9FBAB7A3-21F3-F329-21A6-7B1B08C72587}"/>
              </a:ext>
            </a:extLst>
          </p:cNvPr>
          <p:cNvSpPr txBox="1"/>
          <p:nvPr/>
        </p:nvSpPr>
        <p:spPr bwMode="auto">
          <a:xfrm>
            <a:off x="669925" y="1250950"/>
            <a:ext cx="8223250" cy="5154613"/>
          </a:xfrm>
          <a:prstGeom prst="rect">
            <a:avLst/>
          </a:prstGeom>
          <a:noFill/>
        </p:spPr>
        <p:txBody>
          <a:bodyPr>
            <a:spAutoFit/>
          </a:bodyPr>
          <a:lstStyle/>
          <a:p>
            <a:pPr eaLnBrk="1" hangingPunct="1">
              <a:defRPr/>
            </a:pPr>
            <a:r>
              <a:rPr lang="en-US" altLang="ja-JP" sz="2500" b="1" dirty="0">
                <a:solidFill>
                  <a:prstClr val="black"/>
                </a:solidFill>
                <a:latin typeface="+mj-ea"/>
                <a:ea typeface="+mj-ea"/>
                <a:cs typeface="ＭＳ Ｐゴシック" charset="0"/>
              </a:rPr>
              <a:t>1</a:t>
            </a:r>
            <a:r>
              <a:rPr lang="ja-JP" altLang="en-US" sz="2500" b="1">
                <a:solidFill>
                  <a:prstClr val="black"/>
                </a:solidFill>
                <a:latin typeface="+mj-ea"/>
                <a:ea typeface="+mj-ea"/>
                <a:cs typeface="ＭＳ Ｐゴシック" charset="0"/>
              </a:rPr>
              <a:t>：「望まない受動喫煙」</a:t>
            </a:r>
            <a:endParaRPr lang="en-US" altLang="ja-JP" sz="2500" b="1" dirty="0">
              <a:solidFill>
                <a:prstClr val="black"/>
              </a:solidFill>
              <a:latin typeface="+mj-ea"/>
              <a:ea typeface="+mj-ea"/>
              <a:cs typeface="ＭＳ Ｐゴシック" charset="0"/>
            </a:endParaRPr>
          </a:p>
          <a:p>
            <a:pPr eaLnBrk="1" hangingPunct="1">
              <a:defRPr/>
            </a:pPr>
            <a:endParaRPr lang="en-US" altLang="ja-JP" sz="2000" b="1" dirty="0">
              <a:solidFill>
                <a:prstClr val="black"/>
              </a:solidFill>
              <a:latin typeface="+mj-ea"/>
              <a:ea typeface="+mj-ea"/>
              <a:cs typeface="ＭＳ Ｐゴシック" charset="0"/>
            </a:endParaRPr>
          </a:p>
          <a:p>
            <a:pPr eaLnBrk="1" hangingPunct="1">
              <a:defRPr/>
            </a:pPr>
            <a:r>
              <a:rPr lang="en-US" altLang="ja-JP" sz="2500" b="1" dirty="0">
                <a:solidFill>
                  <a:prstClr val="black"/>
                </a:solidFill>
                <a:latin typeface="+mj-ea"/>
                <a:ea typeface="+mj-ea"/>
                <a:cs typeface="ＭＳ Ｐゴシック" charset="0"/>
              </a:rPr>
              <a:t>2</a:t>
            </a:r>
            <a:r>
              <a:rPr lang="ja-JP" altLang="en-US" sz="2500" b="1">
                <a:solidFill>
                  <a:prstClr val="black"/>
                </a:solidFill>
                <a:latin typeface="+mj-ea"/>
                <a:ea typeface="+mj-ea"/>
                <a:cs typeface="ＭＳ Ｐゴシック" charset="0"/>
              </a:rPr>
              <a:t>：「受動喫煙による健康影響が大きい子ども、患者等</a:t>
            </a:r>
            <a:endParaRPr lang="en-US" altLang="ja-JP" sz="2500" b="1" dirty="0">
              <a:solidFill>
                <a:prstClr val="black"/>
              </a:solidFill>
              <a:latin typeface="+mj-ea"/>
              <a:ea typeface="+mj-ea"/>
              <a:cs typeface="ＭＳ Ｐゴシック" charset="0"/>
            </a:endParaRPr>
          </a:p>
          <a:p>
            <a:pPr eaLnBrk="1" hangingPunct="1">
              <a:defRPr/>
            </a:pPr>
            <a:r>
              <a:rPr lang="ja-JP" altLang="en-US" sz="2500" b="1">
                <a:solidFill>
                  <a:prstClr val="black"/>
                </a:solidFill>
                <a:latin typeface="+mj-ea"/>
                <a:ea typeface="+mj-ea"/>
                <a:cs typeface="ＭＳ Ｐゴシック" charset="0"/>
              </a:rPr>
              <a:t>　　に特に配慮」</a:t>
            </a:r>
            <a:endParaRPr lang="en-US" altLang="ja-JP" sz="2500" b="1" dirty="0">
              <a:solidFill>
                <a:prstClr val="black"/>
              </a:solidFill>
              <a:latin typeface="+mj-ea"/>
              <a:ea typeface="+mj-ea"/>
              <a:cs typeface="ＭＳ Ｐゴシック" charset="0"/>
            </a:endParaRPr>
          </a:p>
          <a:p>
            <a:pPr eaLnBrk="1" hangingPunct="1">
              <a:defRPr/>
            </a:pPr>
            <a:endParaRPr lang="en-US" altLang="ja-JP" sz="800" b="1" dirty="0">
              <a:solidFill>
                <a:prstClr val="black"/>
              </a:solidFill>
              <a:latin typeface="+mj-ea"/>
              <a:ea typeface="+mj-ea"/>
              <a:cs typeface="ＭＳ Ｐゴシック" charset="0"/>
            </a:endParaRPr>
          </a:p>
          <a:p>
            <a:pPr eaLnBrk="1" hangingPunct="1">
              <a:defRPr/>
            </a:pPr>
            <a:r>
              <a:rPr lang="ja-JP" altLang="en-US" sz="2000" b="1">
                <a:solidFill>
                  <a:prstClr val="black"/>
                </a:solidFill>
                <a:latin typeface="+mj-ea"/>
                <a:ea typeface="+mj-ea"/>
                <a:cs typeface="ＭＳ Ｐゴシック" charset="0"/>
              </a:rPr>
              <a:t>　　＊学校、児童福祉施設、病院、診療所、行政機関の庁舎は</a:t>
            </a:r>
            <a:endParaRPr lang="en-US" altLang="ja-JP" sz="2000" b="1" dirty="0">
              <a:solidFill>
                <a:prstClr val="black"/>
              </a:solidFill>
              <a:latin typeface="+mj-ea"/>
              <a:ea typeface="+mj-ea"/>
              <a:cs typeface="ＭＳ Ｐゴシック" charset="0"/>
            </a:endParaRPr>
          </a:p>
          <a:p>
            <a:pPr eaLnBrk="1" hangingPunct="1">
              <a:defRPr/>
            </a:pPr>
            <a:r>
              <a:rPr lang="ja-JP" altLang="en-US" sz="2000" b="1">
                <a:solidFill>
                  <a:prstClr val="black"/>
                </a:solidFill>
                <a:latin typeface="+mj-ea"/>
                <a:ea typeface="+mj-ea"/>
                <a:cs typeface="ＭＳ Ｐゴシック" charset="0"/>
              </a:rPr>
              <a:t>　　　</a:t>
            </a:r>
            <a:r>
              <a:rPr lang="ja-JP" altLang="en-US" sz="2000" b="1">
                <a:solidFill>
                  <a:srgbClr val="FF0000"/>
                </a:solidFill>
                <a:latin typeface="+mj-ea"/>
                <a:ea typeface="+mj-ea"/>
                <a:cs typeface="ＭＳ Ｐゴシック" charset="0"/>
              </a:rPr>
              <a:t>敷地内禁煙</a:t>
            </a:r>
            <a:endParaRPr lang="en-US" altLang="ja-JP" sz="2000" b="1" dirty="0">
              <a:solidFill>
                <a:srgbClr val="FF0000"/>
              </a:solidFill>
              <a:latin typeface="+mj-ea"/>
              <a:ea typeface="+mj-ea"/>
              <a:cs typeface="ＭＳ Ｐゴシック" charset="0"/>
            </a:endParaRPr>
          </a:p>
          <a:p>
            <a:pPr eaLnBrk="1" hangingPunct="1">
              <a:defRPr/>
            </a:pPr>
            <a:endParaRPr lang="en-US" altLang="ja-JP" sz="2000" b="1" dirty="0">
              <a:solidFill>
                <a:prstClr val="black"/>
              </a:solidFill>
              <a:latin typeface="+mj-ea"/>
              <a:ea typeface="+mj-ea"/>
              <a:cs typeface="ＭＳ Ｐゴシック" charset="0"/>
            </a:endParaRPr>
          </a:p>
          <a:p>
            <a:pPr eaLnBrk="1" hangingPunct="1">
              <a:defRPr/>
            </a:pPr>
            <a:r>
              <a:rPr lang="en-US" altLang="ja-JP" sz="2500" b="1" dirty="0">
                <a:solidFill>
                  <a:prstClr val="black"/>
                </a:solidFill>
                <a:latin typeface="+mj-ea"/>
                <a:ea typeface="+mj-ea"/>
                <a:cs typeface="ＭＳ Ｐゴシック" charset="0"/>
              </a:rPr>
              <a:t>3</a:t>
            </a:r>
            <a:r>
              <a:rPr lang="ja-JP" altLang="en-US" sz="2500" b="1">
                <a:solidFill>
                  <a:prstClr val="black"/>
                </a:solidFill>
                <a:latin typeface="+mj-ea"/>
                <a:ea typeface="+mj-ea"/>
                <a:cs typeface="ＭＳ Ｐゴシック" charset="0"/>
              </a:rPr>
              <a:t>：「施設の類型</a:t>
            </a:r>
            <a:r>
              <a:rPr lang="en-US" altLang="ja-JP" sz="2500" b="1" dirty="0">
                <a:solidFill>
                  <a:prstClr val="black"/>
                </a:solidFill>
                <a:latin typeface="+mj-ea"/>
                <a:ea typeface="+mj-ea"/>
                <a:cs typeface="ＭＳ Ｐゴシック" charset="0"/>
              </a:rPr>
              <a:t>•</a:t>
            </a:r>
            <a:r>
              <a:rPr lang="ja-JP" altLang="en-US" sz="2500" b="1">
                <a:solidFill>
                  <a:prstClr val="black"/>
                </a:solidFill>
                <a:latin typeface="+mj-ea"/>
                <a:ea typeface="+mj-ea"/>
                <a:cs typeface="ＭＳ Ｐゴシック" charset="0"/>
              </a:rPr>
              <a:t>場所ごとに対策を実施」</a:t>
            </a:r>
            <a:endParaRPr lang="en-US" altLang="ja-JP" sz="2500" b="1" dirty="0">
              <a:solidFill>
                <a:prstClr val="black"/>
              </a:solidFill>
              <a:latin typeface="+mj-ea"/>
              <a:ea typeface="+mj-ea"/>
              <a:cs typeface="ＭＳ Ｐゴシック" charset="0"/>
            </a:endParaRPr>
          </a:p>
          <a:p>
            <a:pPr eaLnBrk="1" hangingPunct="1">
              <a:defRPr/>
            </a:pPr>
            <a:endParaRPr lang="en-US" altLang="ja-JP" sz="800" b="1" dirty="0">
              <a:solidFill>
                <a:prstClr val="black"/>
              </a:solidFill>
              <a:latin typeface="+mj-ea"/>
              <a:ea typeface="+mj-ea"/>
              <a:cs typeface="ＭＳ Ｐゴシック" charset="0"/>
            </a:endParaRPr>
          </a:p>
          <a:p>
            <a:pPr eaLnBrk="1" hangingPunct="1">
              <a:defRPr/>
            </a:pPr>
            <a:r>
              <a:rPr lang="ja-JP" altLang="en-US" sz="2000" b="1">
                <a:solidFill>
                  <a:prstClr val="black"/>
                </a:solidFill>
                <a:latin typeface="+mj-ea"/>
                <a:ea typeface="+mj-ea"/>
                <a:cs typeface="ＭＳ Ｐゴシック" charset="0"/>
              </a:rPr>
              <a:t>　　＊事業所、工場、ホテル、旅館、、飲食店、旅客運送事業船舶、鉄道、</a:t>
            </a:r>
            <a:endParaRPr lang="en-US" altLang="ja-JP" sz="2000" b="1" dirty="0">
              <a:solidFill>
                <a:prstClr val="black"/>
              </a:solidFill>
              <a:latin typeface="+mj-ea"/>
              <a:ea typeface="+mj-ea"/>
              <a:cs typeface="ＭＳ Ｐゴシック" charset="0"/>
            </a:endParaRPr>
          </a:p>
          <a:p>
            <a:pPr eaLnBrk="1" hangingPunct="1">
              <a:defRPr/>
            </a:pPr>
            <a:r>
              <a:rPr lang="ja-JP" altLang="en-US" sz="2000" b="1">
                <a:solidFill>
                  <a:prstClr val="black"/>
                </a:solidFill>
                <a:latin typeface="+mj-ea"/>
                <a:ea typeface="+mj-ea"/>
                <a:cs typeface="ＭＳ Ｐゴシック" charset="0"/>
              </a:rPr>
              <a:t>　　国会、裁判所など</a:t>
            </a:r>
            <a:r>
              <a:rPr lang="ja-JP" altLang="en-US" sz="2000" b="1">
                <a:solidFill>
                  <a:srgbClr val="FF0000"/>
                </a:solidFill>
                <a:latin typeface="+mj-ea"/>
                <a:ea typeface="+mj-ea"/>
                <a:cs typeface="ＭＳ Ｐゴシック" charset="0"/>
              </a:rPr>
              <a:t>原則屋内禁煙</a:t>
            </a:r>
            <a:endParaRPr lang="en-US" altLang="ja-JP" sz="2000" b="1" dirty="0">
              <a:solidFill>
                <a:srgbClr val="FF0000"/>
              </a:solidFill>
              <a:latin typeface="+mj-ea"/>
              <a:ea typeface="+mj-ea"/>
              <a:cs typeface="ＭＳ Ｐゴシック" charset="0"/>
            </a:endParaRPr>
          </a:p>
          <a:p>
            <a:pPr eaLnBrk="1" hangingPunct="1">
              <a:defRPr/>
            </a:pPr>
            <a:r>
              <a:rPr lang="ja-JP" altLang="en-US" sz="2000" b="1">
                <a:solidFill>
                  <a:srgbClr val="FF0000"/>
                </a:solidFill>
                <a:latin typeface="+mj-ea"/>
                <a:ea typeface="+mj-ea"/>
                <a:cs typeface="ＭＳ Ｐゴシック" charset="0"/>
              </a:rPr>
              <a:t>　　</a:t>
            </a:r>
            <a:r>
              <a:rPr lang="ja-JP" altLang="en-US" sz="2000" b="1">
                <a:solidFill>
                  <a:prstClr val="black"/>
                </a:solidFill>
                <a:latin typeface="+mj-ea"/>
                <a:ea typeface="+mj-ea"/>
                <a:cs typeface="ＭＳ Ｐゴシック" charset="0"/>
              </a:rPr>
              <a:t>（</a:t>
            </a:r>
            <a:r>
              <a:rPr lang="en-US" altLang="ja-JP" sz="2000" b="1" dirty="0">
                <a:solidFill>
                  <a:prstClr val="black"/>
                </a:solidFill>
                <a:latin typeface="+mj-ea"/>
                <a:ea typeface="+mj-ea"/>
                <a:cs typeface="ＭＳ Ｐゴシック" charset="0"/>
              </a:rPr>
              <a:t>100m</a:t>
            </a:r>
            <a:r>
              <a:rPr lang="en-US" altLang="ja-JP" sz="2000" b="1" baseline="30000" dirty="0">
                <a:solidFill>
                  <a:prstClr val="black"/>
                </a:solidFill>
                <a:latin typeface="+mj-ea"/>
                <a:ea typeface="+mj-ea"/>
                <a:cs typeface="ＭＳ Ｐゴシック" charset="0"/>
              </a:rPr>
              <a:t>2</a:t>
            </a:r>
            <a:r>
              <a:rPr lang="ja-JP" altLang="en-US" sz="2000" b="1">
                <a:solidFill>
                  <a:prstClr val="black"/>
                </a:solidFill>
                <a:latin typeface="+mj-ea"/>
                <a:ea typeface="+mj-ea"/>
                <a:cs typeface="ＭＳ Ｐゴシック" charset="0"/>
              </a:rPr>
              <a:t>の小さな飲食店は経過措置）</a:t>
            </a:r>
            <a:endParaRPr lang="en-US" altLang="ja-JP" sz="2000" b="1" dirty="0">
              <a:solidFill>
                <a:prstClr val="black"/>
              </a:solidFill>
              <a:latin typeface="+mj-ea"/>
              <a:ea typeface="+mj-ea"/>
              <a:cs typeface="ＭＳ Ｐゴシック" charset="0"/>
            </a:endParaRPr>
          </a:p>
          <a:p>
            <a:pPr eaLnBrk="1" hangingPunct="1">
              <a:defRPr/>
            </a:pPr>
            <a:endParaRPr lang="en-US" altLang="ja-JP" sz="2000" b="1" dirty="0">
              <a:solidFill>
                <a:prstClr val="black"/>
              </a:solidFill>
              <a:latin typeface="+mj-ea"/>
              <a:ea typeface="+mj-ea"/>
              <a:cs typeface="ＭＳ Ｐゴシック" charset="0"/>
            </a:endParaRPr>
          </a:p>
          <a:p>
            <a:pPr eaLnBrk="1" hangingPunct="1">
              <a:defRPr/>
            </a:pPr>
            <a:r>
              <a:rPr lang="en-US" altLang="ja-JP" sz="2500" b="1" dirty="0">
                <a:solidFill>
                  <a:prstClr val="black"/>
                </a:solidFill>
                <a:latin typeface="+mj-ea"/>
                <a:ea typeface="+mj-ea"/>
                <a:cs typeface="ＭＳ Ｐゴシック" charset="0"/>
              </a:rPr>
              <a:t>4</a:t>
            </a:r>
            <a:r>
              <a:rPr lang="ja-JP" altLang="en-US" sz="2500" b="1">
                <a:solidFill>
                  <a:prstClr val="black"/>
                </a:solidFill>
                <a:latin typeface="+mj-ea"/>
                <a:ea typeface="+mj-ea"/>
                <a:cs typeface="ＭＳ Ｐゴシック" charset="0"/>
              </a:rPr>
              <a:t>：「屋外」、「家庭」</a:t>
            </a:r>
            <a:endParaRPr lang="en-US" altLang="ja-JP" sz="2500" b="1" dirty="0">
              <a:solidFill>
                <a:prstClr val="black"/>
              </a:solidFill>
              <a:latin typeface="+mj-ea"/>
              <a:ea typeface="+mj-ea"/>
              <a:cs typeface="ＭＳ Ｐゴシック" charset="0"/>
            </a:endParaRPr>
          </a:p>
          <a:p>
            <a:pPr eaLnBrk="1" hangingPunct="1">
              <a:defRPr/>
            </a:pPr>
            <a:endParaRPr lang="en-US" altLang="ja-JP" sz="800" b="1" dirty="0">
              <a:solidFill>
                <a:prstClr val="black"/>
              </a:solidFill>
              <a:latin typeface="+mj-ea"/>
              <a:ea typeface="+mj-ea"/>
              <a:cs typeface="ＭＳ Ｐゴシック" charset="0"/>
            </a:endParaRPr>
          </a:p>
          <a:p>
            <a:pPr eaLnBrk="1" hangingPunct="1">
              <a:defRPr/>
            </a:pPr>
            <a:r>
              <a:rPr lang="ja-JP" altLang="en-US" sz="2000" b="1">
                <a:solidFill>
                  <a:prstClr val="black"/>
                </a:solidFill>
                <a:latin typeface="+mj-ea"/>
                <a:ea typeface="+mj-ea"/>
                <a:cs typeface="ＭＳ Ｐゴシック" charset="0"/>
              </a:rPr>
              <a:t>　　＊喫煙を行う場合は周囲の状況に配慮</a:t>
            </a:r>
            <a:endParaRPr lang="en-US" altLang="ja-JP" sz="2000" b="1" dirty="0">
              <a:solidFill>
                <a:prstClr val="black"/>
              </a:solidFill>
              <a:latin typeface="+mj-ea"/>
              <a:ea typeface="+mj-ea"/>
              <a:cs typeface="ＭＳ Ｐゴシック" charset="0"/>
            </a:endParaRPr>
          </a:p>
        </p:txBody>
      </p:sp>
      <p:sp>
        <p:nvSpPr>
          <p:cNvPr id="13" name="星 5 12">
            <a:extLst>
              <a:ext uri="{FF2B5EF4-FFF2-40B4-BE49-F238E27FC236}">
                <a16:creationId xmlns:a16="http://schemas.microsoft.com/office/drawing/2014/main" id="{CB5E5A16-A150-62C1-1A69-66FEDECF4B4B}"/>
              </a:ext>
            </a:extLst>
          </p:cNvPr>
          <p:cNvSpPr/>
          <p:nvPr/>
        </p:nvSpPr>
        <p:spPr>
          <a:xfrm>
            <a:off x="22225" y="6092825"/>
            <a:ext cx="647700" cy="620713"/>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457200" rtl="0" eaLnBrk="1" latinLnBrk="0" hangingPunct="1">
              <a:defRPr kumimoji="1" kern="1200">
                <a:solidFill>
                  <a:schemeClr val="lt1"/>
                </a:solidFill>
                <a:latin typeface="+mn-lt"/>
                <a:ea typeface="+mn-ea"/>
                <a:cs typeface="+mn-cs"/>
              </a:defRPr>
            </a:lvl6pPr>
            <a:lvl7pPr marL="2743200" algn="l" defTabSz="457200" rtl="0" eaLnBrk="1" latinLnBrk="0" hangingPunct="1">
              <a:defRPr kumimoji="1" kern="1200">
                <a:solidFill>
                  <a:schemeClr val="lt1"/>
                </a:solidFill>
                <a:latin typeface="+mn-lt"/>
                <a:ea typeface="+mn-ea"/>
                <a:cs typeface="+mn-cs"/>
              </a:defRPr>
            </a:lvl7pPr>
            <a:lvl8pPr marL="3200400" algn="l" defTabSz="457200" rtl="0" eaLnBrk="1" latinLnBrk="0" hangingPunct="1">
              <a:defRPr kumimoji="1" kern="1200">
                <a:solidFill>
                  <a:schemeClr val="lt1"/>
                </a:solidFill>
                <a:latin typeface="+mn-lt"/>
                <a:ea typeface="+mn-ea"/>
                <a:cs typeface="+mn-cs"/>
              </a:defRPr>
            </a:lvl8pPr>
            <a:lvl9pPr marL="3657600" algn="l" defTabSz="457200" rtl="0" eaLnBrk="1" latinLnBrk="0" hangingPunct="1">
              <a:defRPr kumimoji="1" kern="1200">
                <a:solidFill>
                  <a:schemeClr val="lt1"/>
                </a:solidFill>
                <a:latin typeface="+mn-lt"/>
                <a:ea typeface="+mn-ea"/>
                <a:cs typeface="+mn-cs"/>
              </a:defRPr>
            </a:lvl9pPr>
          </a:lstStyle>
          <a:p>
            <a:pPr algn="ctr">
              <a:defRPr/>
            </a:pPr>
            <a:endParaRPr lang="ja-JP"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図 5" descr="グラフィカル ユーザー インターフェイス, Web サイト&#10;&#10;自動的に生成された説明">
            <a:extLst>
              <a:ext uri="{FF2B5EF4-FFF2-40B4-BE49-F238E27FC236}">
                <a16:creationId xmlns:a16="http://schemas.microsoft.com/office/drawing/2014/main" id="{7223F2C6-CE5D-4067-F6B8-290CD83C5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871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DA68965-0D0B-E225-3B1E-46A7C0812E06}"/>
              </a:ext>
            </a:extLst>
          </p:cNvPr>
          <p:cNvSpPr>
            <a:spLocks noGrp="1" noChangeArrowheads="1"/>
          </p:cNvSpPr>
          <p:nvPr/>
        </p:nvSpPr>
        <p:spPr bwMode="auto">
          <a:xfrm>
            <a:off x="1630363" y="385763"/>
            <a:ext cx="6188075" cy="898525"/>
          </a:xfrm>
          <a:prstGeom prst="rect">
            <a:avLst/>
          </a:prstGeom>
          <a:noFill/>
          <a:ln w="9525">
            <a:noFill/>
            <a:miter lim="800000"/>
            <a:headEnd/>
            <a:tailEnd/>
          </a:ln>
        </p:spPr>
        <p:txBody>
          <a:bodyPr lIns="92075" tIns="46038" rIns="92075" bIns="46038" anchor="ctr"/>
          <a:lstStyle/>
          <a:p>
            <a:pPr algn="ctr" eaLnBrk="1" hangingPunct="1">
              <a:defRPr/>
            </a:pPr>
            <a:r>
              <a:rPr kumimoji="0" lang="ja-JP" altLang="en-US" sz="5400" b="1">
                <a:solidFill>
                  <a:schemeClr val="tx2"/>
                </a:solidFill>
                <a:effectLst>
                  <a:outerShdw blurRad="38100" dist="38100" dir="2700000" algn="tl">
                    <a:srgbClr val="C0C0C0"/>
                  </a:outerShdw>
                </a:effectLst>
                <a:latin typeface="Times New Roman" charset="0"/>
                <a:ea typeface="ＭＳ Ｐゴシック" pitchFamily="50" charset="-128"/>
              </a:rPr>
              <a:t>これまでの時代</a:t>
            </a:r>
          </a:p>
        </p:txBody>
      </p:sp>
      <p:sp>
        <p:nvSpPr>
          <p:cNvPr id="5" name="Rectangle 3">
            <a:extLst>
              <a:ext uri="{FF2B5EF4-FFF2-40B4-BE49-F238E27FC236}">
                <a16:creationId xmlns:a16="http://schemas.microsoft.com/office/drawing/2014/main" id="{E02AAF14-9E50-3B89-34AE-BBB4CC006395}"/>
              </a:ext>
            </a:extLst>
          </p:cNvPr>
          <p:cNvSpPr>
            <a:spLocks noGrp="1" noChangeArrowheads="1"/>
          </p:cNvSpPr>
          <p:nvPr/>
        </p:nvSpPr>
        <p:spPr bwMode="auto">
          <a:xfrm>
            <a:off x="304800" y="1439863"/>
            <a:ext cx="8839200" cy="727075"/>
          </a:xfrm>
          <a:prstGeom prst="rect">
            <a:avLst/>
          </a:prstGeom>
          <a:noFill/>
          <a:ln w="9525">
            <a:noFill/>
            <a:miter lim="800000"/>
            <a:headEnd/>
            <a:tailEnd/>
          </a:ln>
        </p:spPr>
        <p:txBody>
          <a:bodyPr lIns="92075" tIns="46038" rIns="92075" bIns="46038"/>
          <a:lstStyle/>
          <a:p>
            <a:pPr eaLnBrk="1" hangingPunct="1">
              <a:defRPr/>
            </a:pPr>
            <a:r>
              <a:rPr kumimoji="0" lang="ja-JP" altLang="en-US" sz="4400" b="1">
                <a:effectLst>
                  <a:outerShdw blurRad="38100" dist="38100" dir="2700000" algn="tl">
                    <a:srgbClr val="C0C0C0"/>
                  </a:outerShdw>
                </a:effectLst>
                <a:latin typeface="Arial" charset="0"/>
                <a:ea typeface="ＭＳ Ｐゴシック" pitchFamily="50" charset="-128"/>
              </a:rPr>
              <a:t>タバコを吸うのがあたりまえの時代</a:t>
            </a:r>
          </a:p>
        </p:txBody>
      </p:sp>
      <p:sp>
        <p:nvSpPr>
          <p:cNvPr id="24579" name="Text Box 6">
            <a:extLst>
              <a:ext uri="{FF2B5EF4-FFF2-40B4-BE49-F238E27FC236}">
                <a16:creationId xmlns:a16="http://schemas.microsoft.com/office/drawing/2014/main" id="{F15B296E-2855-0701-2277-E34936E280D5}"/>
              </a:ext>
            </a:extLst>
          </p:cNvPr>
          <p:cNvSpPr txBox="1">
            <a:spLocks noChangeArrowheads="1"/>
          </p:cNvSpPr>
          <p:nvPr/>
        </p:nvSpPr>
        <p:spPr bwMode="auto">
          <a:xfrm>
            <a:off x="284163" y="2312988"/>
            <a:ext cx="52673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ja-JP" altLang="en-US" sz="2800" b="1">
                <a:solidFill>
                  <a:srgbClr val="FF0000"/>
                </a:solidFill>
              </a:rPr>
              <a:t>今日も元気だ！タバコがうまい！</a:t>
            </a:r>
          </a:p>
          <a:p>
            <a:pPr eaLnBrk="1" hangingPunct="1">
              <a:spcBef>
                <a:spcPct val="50000"/>
              </a:spcBef>
            </a:pPr>
            <a:r>
              <a:rPr lang="ja-JP" altLang="en-US" sz="2800" b="1">
                <a:solidFill>
                  <a:srgbClr val="FF0000"/>
                </a:solidFill>
              </a:rPr>
              <a:t>タバコは働くアクセサリー！</a:t>
            </a:r>
          </a:p>
        </p:txBody>
      </p:sp>
      <p:pic>
        <p:nvPicPr>
          <p:cNvPr id="24580" name="Picture 6">
            <a:extLst>
              <a:ext uri="{FF2B5EF4-FFF2-40B4-BE49-F238E27FC236}">
                <a16:creationId xmlns:a16="http://schemas.microsoft.com/office/drawing/2014/main" id="{EBF44324-194D-7619-ED74-0C950A124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688" y="3525838"/>
            <a:ext cx="46069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C:\Documents and Settings\Owner\My Documents\My Pictures\7b41202835aa29cab1343c93937f56d9.jpg">
            <a:extLst>
              <a:ext uri="{FF2B5EF4-FFF2-40B4-BE49-F238E27FC236}">
                <a16:creationId xmlns:a16="http://schemas.microsoft.com/office/drawing/2014/main" id="{FBED63FD-9FF2-D4E7-4121-9AB837443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500438"/>
            <a:ext cx="2560637"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爆発 2 6">
            <a:extLst>
              <a:ext uri="{FF2B5EF4-FFF2-40B4-BE49-F238E27FC236}">
                <a16:creationId xmlns:a16="http://schemas.microsoft.com/office/drawing/2014/main" id="{84220B5D-C004-1F10-4E60-80526FB51E2E}"/>
              </a:ext>
            </a:extLst>
          </p:cNvPr>
          <p:cNvSpPr/>
          <p:nvPr/>
        </p:nvSpPr>
        <p:spPr>
          <a:xfrm>
            <a:off x="0" y="3213100"/>
            <a:ext cx="6372225" cy="3806825"/>
          </a:xfrm>
          <a:prstGeom prst="irregularSeal2">
            <a:avLst/>
          </a:prstGeom>
          <a:solidFill>
            <a:srgbClr val="FFDAF6">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Clr>
                <a:schemeClr val="accent2"/>
              </a:buClr>
              <a:defRPr/>
            </a:pPr>
            <a:r>
              <a:rPr kumimoji="0" lang="ja-JP" altLang="en-US" sz="3200" b="1">
                <a:solidFill>
                  <a:srgbClr val="0070C0"/>
                </a:solidFill>
                <a:effectLst>
                  <a:outerShdw blurRad="38100" dist="38100" dir="2700000" algn="tl">
                    <a:srgbClr val="DDDDDD"/>
                  </a:outerShdw>
                </a:effectLst>
                <a:latin typeface="Arial" charset="0"/>
                <a:ea typeface="ＭＳ Ｐゴシック" charset="0"/>
                <a:cs typeface="ＭＳ Ｐゴシック" charset="0"/>
              </a:rPr>
              <a:t>誰も真実を</a:t>
            </a:r>
            <a:endParaRPr kumimoji="0" lang="en-US" altLang="ja-JP" sz="3200" b="1" dirty="0">
              <a:solidFill>
                <a:srgbClr val="0070C0"/>
              </a:solidFill>
              <a:effectLst>
                <a:outerShdw blurRad="38100" dist="38100" dir="2700000" algn="tl">
                  <a:srgbClr val="DDDDDD"/>
                </a:outerShdw>
              </a:effectLst>
              <a:latin typeface="Arial" charset="0"/>
              <a:ea typeface="ＭＳ Ｐゴシック" charset="0"/>
              <a:cs typeface="ＭＳ Ｐゴシック" charset="0"/>
            </a:endParaRPr>
          </a:p>
          <a:p>
            <a:pPr eaLnBrk="1" hangingPunct="1">
              <a:buClr>
                <a:schemeClr val="accent2"/>
              </a:buClr>
              <a:defRPr/>
            </a:pPr>
            <a:r>
              <a:rPr kumimoji="0" lang="ja-JP" altLang="en-US" sz="3200" b="1">
                <a:solidFill>
                  <a:srgbClr val="0070C0"/>
                </a:solidFill>
                <a:effectLst>
                  <a:outerShdw blurRad="38100" dist="38100" dir="2700000" algn="tl">
                    <a:srgbClr val="DDDDDD"/>
                  </a:outerShdw>
                </a:effectLst>
                <a:latin typeface="Arial" charset="0"/>
                <a:ea typeface="ＭＳ Ｐゴシック" charset="0"/>
                <a:cs typeface="ＭＳ Ｐゴシック" charset="0"/>
              </a:rPr>
              <a:t>知らなかった</a:t>
            </a:r>
            <a:endParaRPr kumimoji="0" lang="en-US" altLang="ja-JP" sz="3200" b="1" dirty="0">
              <a:solidFill>
                <a:srgbClr val="0070C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24583" name="Rectangle 2">
            <a:extLst>
              <a:ext uri="{FF2B5EF4-FFF2-40B4-BE49-F238E27FC236}">
                <a16:creationId xmlns:a16="http://schemas.microsoft.com/office/drawing/2014/main" id="{10B700B6-038F-CCC4-5A6D-11612E333EC4}"/>
              </a:ext>
            </a:extLst>
          </p:cNvPr>
          <p:cNvSpPr>
            <a:spLocks noGrp="1" noChangeArrowheads="1"/>
          </p:cNvSpPr>
          <p:nvPr/>
        </p:nvSpPr>
        <p:spPr bwMode="auto">
          <a:xfrm>
            <a:off x="4271963" y="2894013"/>
            <a:ext cx="48196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kumimoji="0" lang="ja-JP" altLang="en-US" sz="2400" b="1">
                <a:solidFill>
                  <a:schemeClr val="tx2"/>
                </a:solidFill>
              </a:rPr>
              <a:t>かっこいい美男美女が喫煙を誘う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コンテンツ プレースホルダ 3" descr="tabako1 001.jpg">
            <a:extLst>
              <a:ext uri="{FF2B5EF4-FFF2-40B4-BE49-F238E27FC236}">
                <a16:creationId xmlns:a16="http://schemas.microsoft.com/office/drawing/2014/main" id="{918F85BD-B93B-FE84-EDFB-9B07670B30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945" t="15443" r="4547" b="58997"/>
          <a:stretch>
            <a:fillRect/>
          </a:stretch>
        </p:blipFill>
        <p:spPr>
          <a:xfrm>
            <a:off x="0" y="115888"/>
            <a:ext cx="9144000" cy="5230812"/>
          </a:xfrm>
        </p:spPr>
      </p:pic>
      <p:sp>
        <p:nvSpPr>
          <p:cNvPr id="146434" name="テキスト ボックス 4">
            <a:extLst>
              <a:ext uri="{FF2B5EF4-FFF2-40B4-BE49-F238E27FC236}">
                <a16:creationId xmlns:a16="http://schemas.microsoft.com/office/drawing/2014/main" id="{4CF7D816-AA87-131C-99B3-748C0479DC7D}"/>
              </a:ext>
            </a:extLst>
          </p:cNvPr>
          <p:cNvSpPr txBox="1">
            <a:spLocks noChangeArrowheads="1"/>
          </p:cNvSpPr>
          <p:nvPr/>
        </p:nvSpPr>
        <p:spPr bwMode="auto">
          <a:xfrm>
            <a:off x="179388" y="5661025"/>
            <a:ext cx="8964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ja-JP" altLang="en-US" sz="2800"/>
              <a:t>こんなお店で食事をしたいと思いますか？</a:t>
            </a:r>
            <a:endParaRPr lang="en-US" altLang="ja-JP" sz="2800"/>
          </a:p>
          <a:p>
            <a:pPr eaLnBrk="1" hangingPunct="1"/>
            <a:r>
              <a:rPr lang="ja-JP" altLang="en-US" sz="2800"/>
              <a:t>あなたの子どもをこんなお店で働かせたいと思いますか？</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図 1" descr="１白山 001.jpg">
            <a:extLst>
              <a:ext uri="{FF2B5EF4-FFF2-40B4-BE49-F238E27FC236}">
                <a16:creationId xmlns:a16="http://schemas.microsoft.com/office/drawing/2014/main" id="{1952AE64-9FE3-4443-2EA2-812A37057071}"/>
              </a:ext>
            </a:extLst>
          </p:cNvPr>
          <p:cNvPicPr>
            <a:picLocks noChangeAspect="1"/>
          </p:cNvPicPr>
          <p:nvPr/>
        </p:nvPicPr>
        <p:blipFill>
          <a:blip r:embed="rId3">
            <a:extLst>
              <a:ext uri="{28A0092B-C50C-407E-A947-70E740481C1C}">
                <a14:useLocalDpi xmlns:a14="http://schemas.microsoft.com/office/drawing/2010/main" val="0"/>
              </a:ext>
            </a:extLst>
          </a:blip>
          <a:srcRect l="12189" t="1105" r="7594"/>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正方形/長方形 2">
            <a:extLst>
              <a:ext uri="{FF2B5EF4-FFF2-40B4-BE49-F238E27FC236}">
                <a16:creationId xmlns:a16="http://schemas.microsoft.com/office/drawing/2014/main" id="{33B10B64-A1C4-E6CD-186E-FAA329E5AEE7}"/>
              </a:ext>
            </a:extLst>
          </p:cNvPr>
          <p:cNvSpPr>
            <a:spLocks noChangeArrowheads="1"/>
          </p:cNvSpPr>
          <p:nvPr/>
        </p:nvSpPr>
        <p:spPr bwMode="auto">
          <a:xfrm>
            <a:off x="971550" y="1557338"/>
            <a:ext cx="7632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3600" b="1">
                <a:solidFill>
                  <a:srgbClr val="FFFF00"/>
                </a:solidFill>
              </a:rPr>
              <a:t>タバコの煙のない</a:t>
            </a:r>
            <a:endParaRPr lang="en-US" altLang="ja-JP" sz="3600" b="1">
              <a:solidFill>
                <a:srgbClr val="FFFF00"/>
              </a:solidFill>
            </a:endParaRPr>
          </a:p>
          <a:p>
            <a:pPr algn="ctr" eaLnBrk="1" hangingPunct="1"/>
            <a:r>
              <a:rPr lang="ja-JP" altLang="en-US" sz="3600" b="1">
                <a:solidFill>
                  <a:srgbClr val="FFFF00"/>
                </a:solidFill>
              </a:rPr>
              <a:t>石川のきれいな空気を吸おう！</a:t>
            </a:r>
          </a:p>
        </p:txBody>
      </p:sp>
      <p:sp>
        <p:nvSpPr>
          <p:cNvPr id="148483" name="テキスト ボックス 4">
            <a:extLst>
              <a:ext uri="{FF2B5EF4-FFF2-40B4-BE49-F238E27FC236}">
                <a16:creationId xmlns:a16="http://schemas.microsoft.com/office/drawing/2014/main" id="{6B198507-DBD5-CB39-C794-1D14C3A76323}"/>
              </a:ext>
            </a:extLst>
          </p:cNvPr>
          <p:cNvSpPr txBox="1">
            <a:spLocks noChangeArrowheads="1"/>
          </p:cNvSpPr>
          <p:nvPr/>
        </p:nvSpPr>
        <p:spPr bwMode="auto">
          <a:xfrm>
            <a:off x="609600" y="6027738"/>
            <a:ext cx="8001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4800" b="1">
                <a:solidFill>
                  <a:schemeClr val="bg1"/>
                </a:solidFill>
              </a:rPr>
              <a:t>ご清聴ありがとうございました</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図 11" descr="グラフ, 折れ線グラフ&#10;&#10;AI 生成コンテンツは誤りを含む可能性があります。">
            <a:extLst>
              <a:ext uri="{FF2B5EF4-FFF2-40B4-BE49-F238E27FC236}">
                <a16:creationId xmlns:a16="http://schemas.microsoft.com/office/drawing/2014/main" id="{C015ECE6-9032-B49F-A37E-041FA4B02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976313"/>
            <a:ext cx="9036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a:extLst>
              <a:ext uri="{FF2B5EF4-FFF2-40B4-BE49-F238E27FC236}">
                <a16:creationId xmlns:a16="http://schemas.microsoft.com/office/drawing/2014/main" id="{A17394E6-7740-4F87-2FDB-344BC936BA89}"/>
              </a:ext>
            </a:extLst>
          </p:cNvPr>
          <p:cNvSpPr>
            <a:spLocks noGrp="1"/>
          </p:cNvSpPr>
          <p:nvPr>
            <p:ph type="title"/>
          </p:nvPr>
        </p:nvSpPr>
        <p:spPr>
          <a:xfrm>
            <a:off x="1385888" y="204788"/>
            <a:ext cx="6372225" cy="765175"/>
          </a:xfrm>
        </p:spPr>
        <p:txBody>
          <a:bodyPr anchor="ctr"/>
          <a:lstStyle/>
          <a:p>
            <a:pPr algn="ctr" eaLnBrk="1" hangingPunct="1"/>
            <a:r>
              <a:rPr lang="ja-JP" altLang="en-US" sz="3600" b="1">
                <a:latin typeface="Arial" panose="020B0604020202020204" pitchFamily="34" charset="0"/>
              </a:rPr>
              <a:t>性別・年代別喫煙率の推移</a:t>
            </a:r>
          </a:p>
        </p:txBody>
      </p:sp>
      <p:sp>
        <p:nvSpPr>
          <p:cNvPr id="2" name="ドーナツ 1">
            <a:extLst>
              <a:ext uri="{FF2B5EF4-FFF2-40B4-BE49-F238E27FC236}">
                <a16:creationId xmlns:a16="http://schemas.microsoft.com/office/drawing/2014/main" id="{20AD2863-8ACC-D17C-AB9F-9E1D586BA326}"/>
              </a:ext>
            </a:extLst>
          </p:cNvPr>
          <p:cNvSpPr/>
          <p:nvPr/>
        </p:nvSpPr>
        <p:spPr>
          <a:xfrm>
            <a:off x="433388" y="1550988"/>
            <a:ext cx="719137" cy="990600"/>
          </a:xfrm>
          <a:prstGeom prst="donut">
            <a:avLst>
              <a:gd name="adj" fmla="val 3864"/>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6" name="ドーナツ 5">
            <a:extLst>
              <a:ext uri="{FF2B5EF4-FFF2-40B4-BE49-F238E27FC236}">
                <a16:creationId xmlns:a16="http://schemas.microsoft.com/office/drawing/2014/main" id="{2012FD5F-0E51-7D10-2C4D-6158F3D282AB}"/>
              </a:ext>
            </a:extLst>
          </p:cNvPr>
          <p:cNvSpPr/>
          <p:nvPr/>
        </p:nvSpPr>
        <p:spPr>
          <a:xfrm>
            <a:off x="360363" y="3965575"/>
            <a:ext cx="646112" cy="950913"/>
          </a:xfrm>
          <a:prstGeom prst="donut">
            <a:avLst>
              <a:gd name="adj" fmla="val 3864"/>
            </a:avLst>
          </a:prstGeom>
          <a:solidFill>
            <a:srgbClr val="FF5EAC"/>
          </a:solidFill>
          <a:ln>
            <a:solidFill>
              <a:srgbClr val="FF5E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solidFill>
                <a:schemeClr val="tx1"/>
              </a:solidFill>
            </a:endParaRPr>
          </a:p>
        </p:txBody>
      </p:sp>
      <p:grpSp>
        <p:nvGrpSpPr>
          <p:cNvPr id="8" name="図形グループ 7">
            <a:extLst>
              <a:ext uri="{FF2B5EF4-FFF2-40B4-BE49-F238E27FC236}">
                <a16:creationId xmlns:a16="http://schemas.microsoft.com/office/drawing/2014/main" id="{62CDDFF5-79D8-E8C1-D389-30234BEBBBC0}"/>
              </a:ext>
            </a:extLst>
          </p:cNvPr>
          <p:cNvGrpSpPr>
            <a:grpSpLocks/>
          </p:cNvGrpSpPr>
          <p:nvPr/>
        </p:nvGrpSpPr>
        <p:grpSpPr bwMode="auto">
          <a:xfrm>
            <a:off x="752475" y="1414463"/>
            <a:ext cx="6905625" cy="2944812"/>
            <a:chOff x="788448" y="1316075"/>
            <a:chExt cx="6905447" cy="2945219"/>
          </a:xfrm>
        </p:grpSpPr>
        <p:sp>
          <p:nvSpPr>
            <p:cNvPr id="5" name="ドーナツ 4">
              <a:extLst>
                <a:ext uri="{FF2B5EF4-FFF2-40B4-BE49-F238E27FC236}">
                  <a16:creationId xmlns:a16="http://schemas.microsoft.com/office/drawing/2014/main" id="{3AD49D3A-C28B-7CFD-2DDE-2C2C629483BE}"/>
                </a:ext>
              </a:extLst>
            </p:cNvPr>
            <p:cNvSpPr/>
            <p:nvPr/>
          </p:nvSpPr>
          <p:spPr>
            <a:xfrm>
              <a:off x="6839842" y="3429329"/>
              <a:ext cx="790555" cy="831965"/>
            </a:xfrm>
            <a:prstGeom prst="donut">
              <a:avLst>
                <a:gd name="adj" fmla="val 6848"/>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4" name="下カーブ矢印 3">
              <a:extLst>
                <a:ext uri="{FF2B5EF4-FFF2-40B4-BE49-F238E27FC236}">
                  <a16:creationId xmlns:a16="http://schemas.microsoft.com/office/drawing/2014/main" id="{CE3462B3-DD9F-381F-5389-6612DC278CD0}"/>
                </a:ext>
              </a:extLst>
            </p:cNvPr>
            <p:cNvSpPr>
              <a:spLocks noChangeArrowheads="1"/>
            </p:cNvSpPr>
            <p:nvPr/>
          </p:nvSpPr>
          <p:spPr bwMode="auto">
            <a:xfrm rot="1035580">
              <a:off x="788448" y="1316075"/>
              <a:ext cx="6905447" cy="1112991"/>
            </a:xfrm>
            <a:prstGeom prst="curvedDownArrow">
              <a:avLst>
                <a:gd name="adj1" fmla="val 25018"/>
                <a:gd name="adj2" fmla="val 49995"/>
                <a:gd name="adj3" fmla="val 25000"/>
              </a:avLst>
            </a:prstGeom>
            <a:solidFill>
              <a:srgbClr val="59AAF2"/>
            </a:solidFill>
            <a:ln w="9525">
              <a:solidFill>
                <a:srgbClr val="59AAF2"/>
              </a:solidFill>
              <a:miter lim="800000"/>
              <a:headEnd/>
              <a:tailEnd/>
            </a:ln>
            <a:effectLst>
              <a:outerShdw blurRad="57150" dist="38100" dir="5400000" algn="ctr" rotWithShape="0">
                <a:srgbClr val="002041">
                  <a:alpha val="48000"/>
                </a:srgbClr>
              </a:outerShdw>
            </a:effectLst>
          </p:spPr>
          <p:txBody>
            <a:bodyPr anchor="ctr"/>
            <a:lstStyle/>
            <a:p>
              <a:pPr algn="ctr" eaLnBrk="1" hangingPunct="1">
                <a:defRPr/>
              </a:pPr>
              <a:endParaRPr lang="ja-JP" altLang="en-US">
                <a:latin typeface="+mn-lt"/>
                <a:ea typeface="+mn-ea"/>
              </a:endParaRPr>
            </a:p>
          </p:txBody>
        </p:sp>
      </p:grpSp>
      <p:grpSp>
        <p:nvGrpSpPr>
          <p:cNvPr id="10" name="図形グループ 9">
            <a:extLst>
              <a:ext uri="{FF2B5EF4-FFF2-40B4-BE49-F238E27FC236}">
                <a16:creationId xmlns:a16="http://schemas.microsoft.com/office/drawing/2014/main" id="{96B38A4C-C7C4-9000-2725-DFFEF89D678E}"/>
              </a:ext>
            </a:extLst>
          </p:cNvPr>
          <p:cNvGrpSpPr>
            <a:grpSpLocks/>
          </p:cNvGrpSpPr>
          <p:nvPr/>
        </p:nvGrpSpPr>
        <p:grpSpPr bwMode="auto">
          <a:xfrm>
            <a:off x="1152525" y="4359275"/>
            <a:ext cx="6443663" cy="649288"/>
            <a:chOff x="1187623" y="4260624"/>
            <a:chExt cx="6443185" cy="648444"/>
          </a:xfrm>
        </p:grpSpPr>
        <p:sp>
          <p:nvSpPr>
            <p:cNvPr id="7" name="ドーナツ 6">
              <a:extLst>
                <a:ext uri="{FF2B5EF4-FFF2-40B4-BE49-F238E27FC236}">
                  <a16:creationId xmlns:a16="http://schemas.microsoft.com/office/drawing/2014/main" id="{4E67607E-0BE7-E79C-34F9-0B3E4E4F9A35}"/>
                </a:ext>
              </a:extLst>
            </p:cNvPr>
            <p:cNvSpPr/>
            <p:nvPr/>
          </p:nvSpPr>
          <p:spPr>
            <a:xfrm>
              <a:off x="6984743" y="4260624"/>
              <a:ext cx="646065" cy="648444"/>
            </a:xfrm>
            <a:prstGeom prst="donut">
              <a:avLst>
                <a:gd name="adj" fmla="val 5946"/>
              </a:avLst>
            </a:prstGeom>
            <a:solidFill>
              <a:srgbClr val="FF5EAC"/>
            </a:solidFill>
            <a:ln>
              <a:solidFill>
                <a:srgbClr val="FF5EA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ja-JP" altLang="en-US">
                <a:solidFill>
                  <a:schemeClr val="tx1"/>
                </a:solidFill>
              </a:endParaRPr>
            </a:p>
          </p:txBody>
        </p:sp>
        <p:sp>
          <p:nvSpPr>
            <p:cNvPr id="9" name="ストライプ矢印 8">
              <a:extLst>
                <a:ext uri="{FF2B5EF4-FFF2-40B4-BE49-F238E27FC236}">
                  <a16:creationId xmlns:a16="http://schemas.microsoft.com/office/drawing/2014/main" id="{F1805EF4-9E36-91B2-B026-64BFC181E4D3}"/>
                </a:ext>
              </a:extLst>
            </p:cNvPr>
            <p:cNvSpPr>
              <a:spLocks/>
            </p:cNvSpPr>
            <p:nvPr/>
          </p:nvSpPr>
          <p:spPr bwMode="auto">
            <a:xfrm>
              <a:off x="1187623" y="4260624"/>
              <a:ext cx="5797120" cy="247328"/>
            </a:xfrm>
            <a:custGeom>
              <a:avLst/>
              <a:gdLst>
                <a:gd name="T0" fmla="*/ 0 w 5327912"/>
                <a:gd name="T1" fmla="*/ 57063 h 216024"/>
                <a:gd name="T2" fmla="*/ 6751 w 5327912"/>
                <a:gd name="T3" fmla="*/ 57063 h 216024"/>
                <a:gd name="T4" fmla="*/ 6751 w 5327912"/>
                <a:gd name="T5" fmla="*/ 158961 h 216024"/>
                <a:gd name="T6" fmla="*/ 0 w 5327912"/>
                <a:gd name="T7" fmla="*/ 158961 h 216024"/>
                <a:gd name="T8" fmla="*/ 0 w 5327912"/>
                <a:gd name="T9" fmla="*/ 57063 h 216024"/>
                <a:gd name="T10" fmla="*/ 13502 w 5327912"/>
                <a:gd name="T11" fmla="*/ 57063 h 216024"/>
                <a:gd name="T12" fmla="*/ 27003 w 5327912"/>
                <a:gd name="T13" fmla="*/ 57063 h 216024"/>
                <a:gd name="T14" fmla="*/ 27003 w 5327912"/>
                <a:gd name="T15" fmla="*/ 158961 h 216024"/>
                <a:gd name="T16" fmla="*/ 13502 w 5327912"/>
                <a:gd name="T17" fmla="*/ 158961 h 216024"/>
                <a:gd name="T18" fmla="*/ 13502 w 5327912"/>
                <a:gd name="T19" fmla="*/ 57063 h 216024"/>
                <a:gd name="T20" fmla="*/ 33754 w 5327912"/>
                <a:gd name="T21" fmla="*/ 57063 h 216024"/>
                <a:gd name="T22" fmla="*/ 5219900 w 5327912"/>
                <a:gd name="T23" fmla="*/ 57063 h 216024"/>
                <a:gd name="T24" fmla="*/ 5219900 w 5327912"/>
                <a:gd name="T25" fmla="*/ 0 h 216024"/>
                <a:gd name="T26" fmla="*/ 5327912 w 5327912"/>
                <a:gd name="T27" fmla="*/ 108012 h 216024"/>
                <a:gd name="T28" fmla="*/ 5219900 w 5327912"/>
                <a:gd name="T29" fmla="*/ 216024 h 216024"/>
                <a:gd name="T30" fmla="*/ 5219900 w 5327912"/>
                <a:gd name="T31" fmla="*/ 158961 h 216024"/>
                <a:gd name="T32" fmla="*/ 33754 w 5327912"/>
                <a:gd name="T33" fmla="*/ 158961 h 216024"/>
                <a:gd name="T34" fmla="*/ 33754 w 5327912"/>
                <a:gd name="T35" fmla="*/ 57063 h 2160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27912" h="216024">
                  <a:moveTo>
                    <a:pt x="0" y="57063"/>
                  </a:moveTo>
                  <a:lnTo>
                    <a:pt x="6751" y="57063"/>
                  </a:lnTo>
                  <a:lnTo>
                    <a:pt x="6751" y="158961"/>
                  </a:lnTo>
                  <a:lnTo>
                    <a:pt x="0" y="158961"/>
                  </a:lnTo>
                  <a:lnTo>
                    <a:pt x="0" y="57063"/>
                  </a:lnTo>
                  <a:close/>
                  <a:moveTo>
                    <a:pt x="13502" y="57063"/>
                  </a:moveTo>
                  <a:lnTo>
                    <a:pt x="27003" y="57063"/>
                  </a:lnTo>
                  <a:lnTo>
                    <a:pt x="27003" y="158961"/>
                  </a:lnTo>
                  <a:lnTo>
                    <a:pt x="13502" y="158961"/>
                  </a:lnTo>
                  <a:lnTo>
                    <a:pt x="13502" y="57063"/>
                  </a:lnTo>
                  <a:close/>
                  <a:moveTo>
                    <a:pt x="33754" y="57063"/>
                  </a:moveTo>
                  <a:lnTo>
                    <a:pt x="5219900" y="57063"/>
                  </a:lnTo>
                  <a:lnTo>
                    <a:pt x="5219900" y="0"/>
                  </a:lnTo>
                  <a:lnTo>
                    <a:pt x="5327912" y="108012"/>
                  </a:lnTo>
                  <a:lnTo>
                    <a:pt x="5219900" y="216024"/>
                  </a:lnTo>
                  <a:lnTo>
                    <a:pt x="5219900" y="158961"/>
                  </a:lnTo>
                  <a:lnTo>
                    <a:pt x="33754" y="158961"/>
                  </a:lnTo>
                  <a:lnTo>
                    <a:pt x="33754" y="57063"/>
                  </a:lnTo>
                  <a:close/>
                </a:path>
              </a:pathLst>
            </a:custGeom>
            <a:solidFill>
              <a:srgbClr val="FF5EAC">
                <a:alpha val="34901"/>
              </a:srgbClr>
            </a:solidFill>
            <a:ln w="9525" cap="flat" cmpd="sng">
              <a:solidFill>
                <a:srgbClr val="FF5EAC"/>
              </a:solidFill>
              <a:prstDash val="solid"/>
              <a:round/>
              <a:headEnd/>
              <a:tailEnd/>
            </a:ln>
            <a:effectLst>
              <a:outerShdw blurRad="57150" dist="38100" dir="5400000" algn="ctr" rotWithShape="0">
                <a:srgbClr val="002041">
                  <a:alpha val="48000"/>
                </a:srgbClr>
              </a:outerShdw>
            </a:effectLst>
          </p:spPr>
          <p:txBody>
            <a:bodyPr anchor="ctr"/>
            <a:lstStyle/>
            <a:p>
              <a:pPr>
                <a:defRPr/>
              </a:pPr>
              <a:endParaRPr lang="ja-JP" altLang="en-US"/>
            </a:p>
          </p:txBody>
        </p:sp>
      </p:grpSp>
      <p:sp>
        <p:nvSpPr>
          <p:cNvPr id="13" name="テキスト ボックス 12">
            <a:extLst>
              <a:ext uri="{FF2B5EF4-FFF2-40B4-BE49-F238E27FC236}">
                <a16:creationId xmlns:a16="http://schemas.microsoft.com/office/drawing/2014/main" id="{E24FC515-F52A-2571-36AE-591DCDC568F4}"/>
              </a:ext>
            </a:extLst>
          </p:cNvPr>
          <p:cNvSpPr txBox="1">
            <a:spLocks noChangeArrowheads="1"/>
          </p:cNvSpPr>
          <p:nvPr/>
        </p:nvSpPr>
        <p:spPr bwMode="auto">
          <a:xfrm>
            <a:off x="179388" y="6119813"/>
            <a:ext cx="89646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ja-JP" altLang="en-US" b="1">
                <a:solidFill>
                  <a:srgbClr val="0070C0"/>
                </a:solidFill>
                <a:latin typeface="ＭＳ Ｐゴシック" panose="020B0600070205080204" pitchFamily="34" charset="-128"/>
              </a:rPr>
              <a:t>フランス：</a:t>
            </a:r>
            <a:r>
              <a:rPr lang="en-US" altLang="ja-JP" b="1">
                <a:solidFill>
                  <a:srgbClr val="0070C0"/>
                </a:solidFill>
                <a:latin typeface="ＭＳ Ｐゴシック" panose="020B0600070205080204" pitchFamily="34" charset="-128"/>
              </a:rPr>
              <a:t>34.6</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15</a:t>
            </a:r>
            <a:r>
              <a:rPr lang="ja-JP" altLang="en-US" b="1">
                <a:solidFill>
                  <a:srgbClr val="0070C0"/>
                </a:solidFill>
                <a:latin typeface="ＭＳ Ｐゴシック" panose="020B0600070205080204" pitchFamily="34" charset="-128"/>
              </a:rPr>
              <a:t>位）、ロシア：</a:t>
            </a:r>
            <a:r>
              <a:rPr lang="en-US" altLang="ja-JP" b="1">
                <a:solidFill>
                  <a:srgbClr val="0070C0"/>
                </a:solidFill>
                <a:latin typeface="ＭＳ Ｐゴシック" panose="020B0600070205080204" pitchFamily="34" charset="-128"/>
              </a:rPr>
              <a:t>29.2</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34</a:t>
            </a:r>
            <a:r>
              <a:rPr lang="ja-JP" altLang="en-US" b="1">
                <a:solidFill>
                  <a:srgbClr val="0070C0"/>
                </a:solidFill>
                <a:latin typeface="ＭＳ Ｐゴシック" panose="020B0600070205080204" pitchFamily="34" charset="-128"/>
              </a:rPr>
              <a:t>位）、米国：</a:t>
            </a:r>
            <a:r>
              <a:rPr lang="en-US" altLang="ja-JP" b="1">
                <a:solidFill>
                  <a:srgbClr val="0070C0"/>
                </a:solidFill>
                <a:latin typeface="ＭＳ Ｐゴシック" panose="020B0600070205080204" pitchFamily="34" charset="-128"/>
              </a:rPr>
              <a:t>24.3</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53</a:t>
            </a:r>
            <a:r>
              <a:rPr lang="ja-JP" altLang="en-US" b="1">
                <a:solidFill>
                  <a:srgbClr val="0070C0"/>
                </a:solidFill>
                <a:latin typeface="ＭＳ Ｐゴシック" panose="020B0600070205080204" pitchFamily="34" charset="-128"/>
              </a:rPr>
              <a:t>位）、中国：</a:t>
            </a:r>
            <a:r>
              <a:rPr lang="en-US" altLang="ja-JP" b="1">
                <a:solidFill>
                  <a:srgbClr val="0070C0"/>
                </a:solidFill>
                <a:latin typeface="ＭＳ Ｐゴシック" panose="020B0600070205080204" pitchFamily="34" charset="-128"/>
              </a:rPr>
              <a:t>23.4</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58</a:t>
            </a:r>
            <a:r>
              <a:rPr lang="ja-JP" altLang="en-US" b="1">
                <a:solidFill>
                  <a:srgbClr val="0070C0"/>
                </a:solidFill>
                <a:latin typeface="ＭＳ Ｐゴシック" panose="020B0600070205080204" pitchFamily="34" charset="-128"/>
              </a:rPr>
              <a:t>位）、韓国：</a:t>
            </a:r>
            <a:r>
              <a:rPr lang="en-US" altLang="ja-JP" b="1">
                <a:solidFill>
                  <a:srgbClr val="0070C0"/>
                </a:solidFill>
                <a:latin typeface="ＭＳ Ｐゴシック" panose="020B0600070205080204" pitchFamily="34" charset="-128"/>
              </a:rPr>
              <a:t>20</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81</a:t>
            </a:r>
            <a:r>
              <a:rPr lang="ja-JP" altLang="en-US" b="1">
                <a:solidFill>
                  <a:srgbClr val="0070C0"/>
                </a:solidFill>
                <a:latin typeface="ＭＳ Ｐゴシック" panose="020B0600070205080204" pitchFamily="34" charset="-128"/>
              </a:rPr>
              <a:t>位）日本</a:t>
            </a:r>
            <a:r>
              <a:rPr lang="en-US" altLang="ja-JP" b="1">
                <a:solidFill>
                  <a:srgbClr val="0070C0"/>
                </a:solidFill>
                <a:latin typeface="ＭＳ Ｐゴシック" panose="020B0600070205080204" pitchFamily="34" charset="-128"/>
              </a:rPr>
              <a:t>:19.3</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86</a:t>
            </a:r>
            <a:r>
              <a:rPr lang="ja-JP" altLang="en-US" b="1">
                <a:solidFill>
                  <a:srgbClr val="0070C0"/>
                </a:solidFill>
                <a:latin typeface="ＭＳ Ｐゴシック" panose="020B0600070205080204" pitchFamily="34" charset="-128"/>
              </a:rPr>
              <a:t>位）、イギリス：</a:t>
            </a:r>
            <a:r>
              <a:rPr lang="en-US" altLang="ja-JP" b="1">
                <a:solidFill>
                  <a:srgbClr val="0070C0"/>
                </a:solidFill>
                <a:latin typeface="ＭＳ Ｐゴシック" panose="020B0600070205080204" pitchFamily="34" charset="-128"/>
              </a:rPr>
              <a:t>14.2</a:t>
            </a:r>
            <a:r>
              <a:rPr lang="ja-JP" altLang="en-US" b="1">
                <a:solidFill>
                  <a:srgbClr val="0070C0"/>
                </a:solidFill>
                <a:latin typeface="ＭＳ Ｐゴシック" panose="020B0600070205080204" pitchFamily="34" charset="-128"/>
              </a:rPr>
              <a:t>％（</a:t>
            </a:r>
            <a:r>
              <a:rPr lang="en-US" altLang="ja-JP" b="1">
                <a:solidFill>
                  <a:srgbClr val="0070C0"/>
                </a:solidFill>
                <a:latin typeface="ＭＳ Ｐゴシック" panose="020B0600070205080204" pitchFamily="34" charset="-128"/>
              </a:rPr>
              <a:t>108</a:t>
            </a:r>
            <a:r>
              <a:rPr lang="ja-JP" altLang="en-US" b="1">
                <a:solidFill>
                  <a:srgbClr val="0070C0"/>
                </a:solidFill>
                <a:latin typeface="ＭＳ Ｐゴシック" panose="020B0600070205080204" pitchFamily="34" charset="-128"/>
              </a:rPr>
              <a:t>位）</a:t>
            </a:r>
            <a:r>
              <a:rPr lang="en-US" altLang="ja-JP" sz="1600" b="1">
                <a:solidFill>
                  <a:srgbClr val="0070C0"/>
                </a:solidFill>
                <a:latin typeface="ＭＳ Ｐゴシック" panose="020B0600070205080204" pitchFamily="34" charset="-128"/>
              </a:rPr>
              <a:t>2024</a:t>
            </a:r>
            <a:r>
              <a:rPr lang="ja-JP" altLang="en-US" sz="1600" b="1">
                <a:solidFill>
                  <a:srgbClr val="0070C0"/>
                </a:solidFill>
                <a:latin typeface="ＭＳ Ｐゴシック" panose="020B0600070205080204" pitchFamily="34" charset="-128"/>
              </a:rPr>
              <a:t>年世界保健統計から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21894</TotalTime>
  <Words>5137</Words>
  <Application>Microsoft Macintosh PowerPoint</Application>
  <PresentationFormat>画面に合わせる (4:3)</PresentationFormat>
  <Paragraphs>448</Paragraphs>
  <Slides>81</Slides>
  <Notes>52</Notes>
  <HiddenSlides>0</HiddenSlides>
  <MMClips>2</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81</vt:i4>
      </vt:variant>
    </vt:vector>
  </HeadingPairs>
  <TitlesOfParts>
    <vt:vector size="102" baseType="lpstr">
      <vt:lpstr>AR丸ゴシック体M</vt:lpstr>
      <vt:lpstr>ＤＦPOP体</vt:lpstr>
      <vt:lpstr>ＤＦＰ太丸ゴシック体</vt:lpstr>
      <vt:lpstr>inherit</vt:lpstr>
      <vt:lpstr>MS PGothic</vt:lpstr>
      <vt:lpstr>MS PGothic</vt:lpstr>
      <vt:lpstr>ＭＳ Ｐ明朝</vt:lpstr>
      <vt:lpstr>Osaka</vt:lpstr>
      <vt:lpstr>Times</vt:lpstr>
      <vt:lpstr>Toppan Bunkyu Midashi Gothic Ex</vt:lpstr>
      <vt:lpstr>Arial</vt:lpstr>
      <vt:lpstr>Arial Black</vt:lpstr>
      <vt:lpstr>Calibri</vt:lpstr>
      <vt:lpstr>Century</vt:lpstr>
      <vt:lpstr>Constantia</vt:lpstr>
      <vt:lpstr>Helvetica</vt:lpstr>
      <vt:lpstr>Times New Roman</vt:lpstr>
      <vt:lpstr>Wingdings</vt:lpstr>
      <vt:lpstr>Wingdings 2</vt:lpstr>
      <vt:lpstr>リゾート</vt:lpstr>
      <vt:lpstr>スライド</vt:lpstr>
      <vt:lpstr>PowerPoint プレゼンテーション</vt:lpstr>
      <vt:lpstr>PowerPoint プレゼンテーション</vt:lpstr>
      <vt:lpstr>PowerPoint プレゼンテーション</vt:lpstr>
      <vt:lpstr>タバコ</vt:lpstr>
      <vt:lpstr>タバコ栽培</vt:lpstr>
      <vt:lpstr>タバコの歴史</vt:lpstr>
      <vt:lpstr>PowerPoint プレゼンテーション</vt:lpstr>
      <vt:lpstr>PowerPoint プレゼンテーション</vt:lpstr>
      <vt:lpstr>性別・年代別喫煙率の推移</vt:lpstr>
      <vt:lpstr>全 国 の 喫 煙 率</vt:lpstr>
      <vt:lpstr>中高生の喫煙率</vt:lpstr>
      <vt:lpstr>PowerPoint プレゼンテーション</vt:lpstr>
      <vt:lpstr>PowerPoint プレゼンテーション</vt:lpstr>
      <vt:lpstr>PowerPoint プレゼンテーション</vt:lpstr>
      <vt:lpstr>PowerPoint プレゼンテーション</vt:lpstr>
      <vt:lpstr>タバコの三大有害物質</vt:lpstr>
      <vt:lpstr>PowerPoint プレゼンテーション</vt:lpstr>
      <vt:lpstr>PowerPoint プレゼンテーション</vt:lpstr>
      <vt:lpstr>将来，狭心症（心筋の血流が一時的に減少する）や  心筋梗塞（血流低下によって心筋が壊死する）  　発症の危険が高まります     </vt:lpstr>
      <vt:lpstr>PowerPoint プレゼンテーション</vt:lpstr>
      <vt:lpstr>様々な依存症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ほかのガンもできやすくなります．</vt:lpstr>
      <vt:lpstr>喫煙と一酸化炭素</vt:lpstr>
      <vt:lpstr>酸素が不足すると運動能力が低下！</vt:lpstr>
      <vt:lpstr>PowerPoint プレゼンテーション</vt:lpstr>
      <vt:lpstr>PowerPoint プレゼンテーション</vt:lpstr>
      <vt:lpstr>PowerPoint プレゼンテーション</vt:lpstr>
      <vt:lpstr>軽いタバコのしくみ</vt:lpstr>
      <vt:lpstr>PowerPoint プレゼンテーション</vt:lpstr>
      <vt:lpstr>PowerPoint プレゼンテーション</vt:lpstr>
      <vt:lpstr>PowerPoint プレゼンテーション</vt:lpstr>
      <vt:lpstr>どっちが、いいかなぁ？</vt:lpstr>
      <vt:lpstr>PowerPoint プレゼンテーション</vt:lpstr>
      <vt:lpstr>PowerPoint プレゼンテーション</vt:lpstr>
      <vt:lpstr>タバコの煙には 本人が吸っている煙（主流煙）と 火のついた部分から立ち上がる煙（副流煙）が あります        有害物質は副流煙の方に多く含まれています </vt:lpstr>
      <vt:lpstr>PowerPoint プレゼンテーション</vt:lpstr>
      <vt:lpstr>タバコを吸わないのに 他人のタバコの煙を知らず知らずのうちに 吸ってしまうことを 「受動喫煙（じゅどうきつえん）」 と言います</vt:lpstr>
      <vt:lpstr>PowerPoint プレゼンテーション</vt:lpstr>
      <vt:lpstr>タバコは臭いも有害です</vt:lpstr>
      <vt:lpstr>PowerPoint プレゼンテーション</vt:lpstr>
      <vt:lpstr>微小粉塵（PM2.5）とは ?</vt:lpstr>
      <vt:lpstr>微小粉塵は肺胞まで入る</vt:lpstr>
      <vt:lpstr>PowerPoint プレゼンテーション</vt:lpstr>
      <vt:lpstr>喫煙場所によるニコチン曝露（尿中コチニンを指標として）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子どもの喫煙と世代間連鎖</vt:lpstr>
      <vt:lpstr>家庭内喫煙の結果</vt:lpstr>
      <vt:lpstr>PowerPoint プレゼンテーション</vt:lpstr>
      <vt:lpstr>PowerPoint プレゼンテーション</vt:lpstr>
      <vt:lpstr>PowerPoint プレゼンテーション</vt:lpstr>
      <vt:lpstr>タバコの害わかりましたか？</vt:lpstr>
      <vt:lpstr>PowerPoint プレゼンテーション</vt:lpstr>
      <vt:lpstr>PowerPoint プレゼンテーション</vt:lpstr>
      <vt:lpstr>電子タバコとは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電子タバコの特徴</vt:lpstr>
      <vt:lpstr>PowerPoint プレゼンテーション</vt:lpstr>
      <vt:lpstr>禁煙の種類</vt:lpstr>
      <vt:lpstr>分　煙</vt:lpstr>
      <vt:lpstr>路上ポスター</vt:lpstr>
      <vt:lpstr>改正健康増進法の受動喫煙防止</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平成22年沖縄小児科医会総会 「予防接種の基本」 -同時接種- -新しいワクチン-</dc:title>
  <dc:creator>Hamabata</dc:creator>
  <cp:lastModifiedBy>丸岡達也</cp:lastModifiedBy>
  <cp:revision>461</cp:revision>
  <cp:lastPrinted>2011-03-30T15:51:57Z</cp:lastPrinted>
  <dcterms:created xsi:type="dcterms:W3CDTF">2011-03-30T21:44:12Z</dcterms:created>
  <dcterms:modified xsi:type="dcterms:W3CDTF">2026-06-17T00:07:13Z</dcterms:modified>
</cp:coreProperties>
</file>